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8" r:id="rId2"/>
    <p:sldId id="277" r:id="rId3"/>
    <p:sldId id="27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5" r:id="rId17"/>
    <p:sldId id="276" r:id="rId18"/>
  </p:sldIdLst>
  <p:sldSz cx="12192000" cy="6858000"/>
  <p:notesSz cx="6858000" cy="9144000"/>
  <p:embeddedFontLst>
    <p:embeddedFont>
      <p:font typeface="Algerian" panose="04020705040A02060702" pitchFamily="82" charset="0"/>
      <p:regular r:id="rId20"/>
    </p:embeddedFont>
    <p:embeddedFont>
      <p:font typeface="Arial Black" panose="020B0A04020102020204" pitchFamily="34" charset="0"/>
      <p:regular r:id="rId21"/>
      <p:bold r:id="rId22"/>
    </p:embeddedFont>
    <p:embeddedFont>
      <p:font typeface="Arial Narrow" panose="020B0606020202030204" pitchFamily="34" charset="0"/>
      <p:regular r:id="rId23"/>
      <p:bold r:id="rId24"/>
      <p:italic r:id="rId25"/>
      <p:boldItalic r:id="rId26"/>
    </p:embeddedFont>
    <p:embeddedFont>
      <p:font typeface="Bahnschrift Light" panose="020B0502040204020203" pitchFamily="34" charset="0"/>
      <p:regular r:id="rId27"/>
    </p:embeddedFont>
    <p:embeddedFont>
      <p:font typeface="Calibri" panose="020F0502020204030204" pitchFamily="34" charset="0"/>
      <p:regular r:id="rId28"/>
      <p:bold r:id="rId29"/>
      <p:italic r:id="rId30"/>
      <p:boldItalic r:id="rId31"/>
    </p:embeddedFont>
    <p:embeddedFont>
      <p:font typeface="Merriweather Sans" pitchFamily="2"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Tahoma" panose="020B0604030504040204" pitchFamily="3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c3sHxu0UBqb2mefkjfGbpnKVi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F9161A-942A-465C-B159-886A7B918A22}">
  <a:tblStyle styleId="{87F9161A-942A-465C-B159-886A7B918A2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E01223B-2775-44F7-B71E-5811F1C524A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ableStyles" Target="tableStyles.xml"/><Relationship Id="rId20" Type="http://schemas.openxmlformats.org/officeDocument/2006/relationships/font" Target="fonts/font1.fntdata"/><Relationship Id="rId4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dee0af4d9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g1dee0af4d9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de7cccc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de7cccc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94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625"/>
          </a:xfrm>
          <a:prstGeom prst="rect">
            <a:avLst/>
          </a:prstGeom>
          <a:noFill/>
          <a:ln>
            <a:noFill/>
          </a:ln>
        </p:spPr>
      </p:sp>
      <p:sp>
        <p:nvSpPr>
          <p:cNvPr id="64" name="Google Shape;6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jp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g1dee0af4d96_0_7"/>
          <p:cNvPicPr preferRelativeResize="0"/>
          <p:nvPr/>
        </p:nvPicPr>
        <p:blipFill rotWithShape="1">
          <a:blip r:embed="rId3">
            <a:alphaModFix/>
          </a:blip>
          <a:srcRect/>
          <a:stretch/>
        </p:blipFill>
        <p:spPr>
          <a:xfrm>
            <a:off x="249381" y="23141"/>
            <a:ext cx="12192002" cy="6834860"/>
          </a:xfrm>
          <a:prstGeom prst="rect">
            <a:avLst/>
          </a:prstGeom>
          <a:noFill/>
          <a:ln>
            <a:noFill/>
          </a:ln>
        </p:spPr>
      </p:pic>
      <p:sp>
        <p:nvSpPr>
          <p:cNvPr id="103" name="Google Shape;103;g1dee0af4d96_0_7"/>
          <p:cNvSpPr txBox="1"/>
          <p:nvPr/>
        </p:nvSpPr>
        <p:spPr>
          <a:xfrm>
            <a:off x="7132320" y="2272880"/>
            <a:ext cx="5192144"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4400" b="0" i="0" u="none" strike="noStrike" cap="none" dirty="0">
                <a:solidFill>
                  <a:schemeClr val="dk1"/>
                </a:solidFill>
                <a:latin typeface="Arial Black"/>
                <a:ea typeface="Arial Black"/>
                <a:cs typeface="Arial Black"/>
                <a:sym typeface="Arial Black"/>
              </a:rPr>
              <a:t>FOMENTO AL DESARROLLO SOCIAL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6"/>
          <p:cNvPicPr preferRelativeResize="0">
            <a:picLocks noGrp="1"/>
          </p:cNvPicPr>
          <p:nvPr>
            <p:ph type="body" idx="1"/>
          </p:nvPr>
        </p:nvPicPr>
        <p:blipFill rotWithShape="1">
          <a:blip r:embed="rId3">
            <a:alphaModFix/>
          </a:blip>
          <a:srcRect/>
          <a:stretch/>
        </p:blipFill>
        <p:spPr>
          <a:xfrm>
            <a:off x="-397200" y="-309233"/>
            <a:ext cx="12589200" cy="7057500"/>
          </a:xfrm>
          <a:prstGeom prst="rect">
            <a:avLst/>
          </a:prstGeom>
          <a:noFill/>
          <a:ln>
            <a:noFill/>
          </a:ln>
        </p:spPr>
      </p:pic>
      <p:sp>
        <p:nvSpPr>
          <p:cNvPr id="176" name="Google Shape;176;p6"/>
          <p:cNvSpPr txBox="1"/>
          <p:nvPr/>
        </p:nvSpPr>
        <p:spPr>
          <a:xfrm>
            <a:off x="3625850" y="1624750"/>
            <a:ext cx="8685900" cy="4710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rgbClr val="000000"/>
                </a:solidFill>
                <a:latin typeface="Roboto"/>
                <a:ea typeface="Roboto"/>
                <a:cs typeface="Roboto"/>
                <a:sym typeface="Roboto"/>
              </a:rPr>
              <a:t>“Huila Activo y Saludable”</a:t>
            </a:r>
            <a:r>
              <a:rPr lang="es-ES" sz="2000" dirty="0">
                <a:latin typeface="Roboto"/>
                <a:ea typeface="Roboto"/>
                <a:cs typeface="Roboto"/>
                <a:sym typeface="Roboto"/>
              </a:rPr>
              <a:t> </a:t>
            </a:r>
            <a:r>
              <a:rPr lang="es-ES" sz="2000" b="0" i="0" u="none" strike="noStrike" cap="none" dirty="0">
                <a:solidFill>
                  <a:srgbClr val="000000"/>
                </a:solidFill>
                <a:latin typeface="Roboto"/>
                <a:ea typeface="Roboto"/>
                <a:cs typeface="Roboto"/>
                <a:sym typeface="Roboto"/>
              </a:rPr>
              <a:t>nace </a:t>
            </a:r>
            <a:r>
              <a:rPr lang="es-ES" sz="2000" dirty="0">
                <a:latin typeface="Roboto"/>
                <a:ea typeface="Roboto"/>
                <a:cs typeface="Roboto"/>
                <a:sym typeface="Roboto"/>
              </a:rPr>
              <a:t>desde el</a:t>
            </a:r>
            <a:r>
              <a:rPr lang="es-ES" sz="2000" b="0" i="0" u="none" strike="noStrike" cap="none" dirty="0">
                <a:solidFill>
                  <a:srgbClr val="000000"/>
                </a:solidFill>
                <a:latin typeface="Roboto"/>
                <a:ea typeface="Roboto"/>
                <a:cs typeface="Roboto"/>
                <a:sym typeface="Roboto"/>
              </a:rPr>
              <a:t> 2008, como una estrategia pedagógica de promoción y prevención en salud, que busca  modificar cambios comportamentales en la población huilense,  buscando la práctica regular de actividad física, convencidos en la necesidad de reducir la inactividad física en 15% y teniendo como referente la Organización Mundial de la Salud OMS, en el Plan de Acción Mundial de Actividad Física 2018 – 2030 de la ONU, </a:t>
            </a:r>
            <a:r>
              <a:rPr lang="es-ES" sz="2000" dirty="0">
                <a:latin typeface="Roboto"/>
                <a:ea typeface="Roboto"/>
                <a:cs typeface="Roboto"/>
                <a:sym typeface="Roboto"/>
              </a:rPr>
              <a:t>tratando de formar</a:t>
            </a:r>
            <a:r>
              <a:rPr lang="es-ES" sz="2000" b="0" i="0" u="none" strike="noStrike" cap="none" dirty="0">
                <a:solidFill>
                  <a:srgbClr val="000000"/>
                </a:solidFill>
                <a:latin typeface="Roboto"/>
                <a:ea typeface="Roboto"/>
                <a:cs typeface="Roboto"/>
                <a:sym typeface="Roboto"/>
              </a:rPr>
              <a:t> “Más personas activas para un mundo más sano”</a:t>
            </a:r>
            <a:r>
              <a:rPr lang="es-ES" sz="2000" dirty="0">
                <a:latin typeface="Roboto"/>
                <a:ea typeface="Roboto"/>
                <a:cs typeface="Roboto"/>
                <a:sym typeface="Roboto"/>
              </a:rPr>
              <a:t>.</a:t>
            </a:r>
            <a:endParaRPr sz="2000" dirty="0">
              <a:latin typeface="Roboto"/>
              <a:ea typeface="Roboto"/>
              <a:cs typeface="Roboto"/>
              <a:sym typeface="Roboto"/>
            </a:endParaRPr>
          </a:p>
          <a:p>
            <a:pPr marL="0" marR="0" lvl="0" indent="0" algn="just" rtl="0">
              <a:spcBef>
                <a:spcPts val="0"/>
              </a:spcBef>
              <a:spcAft>
                <a:spcPts val="0"/>
              </a:spcAft>
              <a:buNone/>
            </a:pPr>
            <a:endParaRPr sz="2000" dirty="0">
              <a:latin typeface="Roboto"/>
              <a:ea typeface="Roboto"/>
              <a:cs typeface="Roboto"/>
              <a:sym typeface="Roboto"/>
            </a:endParaRPr>
          </a:p>
          <a:p>
            <a:pPr marL="0" marR="0" lvl="0" indent="0" algn="just" rtl="0">
              <a:spcBef>
                <a:spcPts val="0"/>
              </a:spcBef>
              <a:spcAft>
                <a:spcPts val="0"/>
              </a:spcAft>
              <a:buNone/>
            </a:pPr>
            <a:r>
              <a:rPr lang="es-ES" sz="2000" dirty="0">
                <a:latin typeface="Roboto"/>
                <a:ea typeface="Roboto"/>
                <a:cs typeface="Roboto"/>
                <a:sym typeface="Roboto"/>
              </a:rPr>
              <a:t>Intervención de grupos regulares y no regulares, asesoría a IUO, eventos masivos, consejería a hogares y acciones en promoción de HEVS.</a:t>
            </a:r>
            <a:endParaRPr sz="2000" dirty="0">
              <a:latin typeface="Roboto"/>
              <a:ea typeface="Roboto"/>
              <a:cs typeface="Roboto"/>
              <a:sym typeface="Roboto"/>
            </a:endParaRPr>
          </a:p>
          <a:p>
            <a:pPr marL="0" marR="0" lvl="0" indent="0" algn="just" rtl="0">
              <a:spcBef>
                <a:spcPts val="0"/>
              </a:spcBef>
              <a:spcAft>
                <a:spcPts val="0"/>
              </a:spcAft>
              <a:buNone/>
            </a:pPr>
            <a:endParaRPr sz="2000" dirty="0">
              <a:latin typeface="Roboto"/>
              <a:ea typeface="Roboto"/>
              <a:cs typeface="Roboto"/>
              <a:sym typeface="Roboto"/>
            </a:endParaRPr>
          </a:p>
          <a:p>
            <a:pPr marL="0" marR="0" lvl="0" indent="0" algn="just" rtl="0">
              <a:spcBef>
                <a:spcPts val="0"/>
              </a:spcBef>
              <a:spcAft>
                <a:spcPts val="0"/>
              </a:spcAft>
              <a:buNone/>
            </a:pPr>
            <a:r>
              <a:rPr lang="es-ES" sz="2000" dirty="0">
                <a:latin typeface="Roboto"/>
                <a:ea typeface="Roboto"/>
                <a:cs typeface="Roboto"/>
                <a:sym typeface="Roboto"/>
              </a:rPr>
              <a:t>6 Monitores - 10 municipios intervenidos.</a:t>
            </a:r>
            <a:endParaRPr sz="2000" dirty="0">
              <a:latin typeface="Roboto"/>
              <a:ea typeface="Roboto"/>
              <a:cs typeface="Roboto"/>
              <a:sym typeface="Roboto"/>
            </a:endParaRPr>
          </a:p>
          <a:p>
            <a:pPr marL="0" marR="0" lvl="0" indent="0" algn="just" rtl="0">
              <a:spcBef>
                <a:spcPts val="0"/>
              </a:spcBef>
              <a:spcAft>
                <a:spcPts val="0"/>
              </a:spcAft>
              <a:buNone/>
            </a:pPr>
            <a:endParaRPr sz="2000" b="0" i="0" u="none" strike="noStrike" cap="none" dirty="0">
              <a:solidFill>
                <a:srgbClr val="000000"/>
              </a:solidFill>
              <a:latin typeface="Roboto"/>
              <a:ea typeface="Roboto"/>
              <a:cs typeface="Roboto"/>
              <a:sym typeface="Roboto"/>
            </a:endParaRPr>
          </a:p>
          <a:p>
            <a:pPr marL="0" marR="0" lvl="0" indent="0" algn="just" rtl="0">
              <a:spcBef>
                <a:spcPts val="0"/>
              </a:spcBef>
              <a:spcAft>
                <a:spcPts val="0"/>
              </a:spcAft>
              <a:buNone/>
            </a:pPr>
            <a:r>
              <a:rPr lang="es-ES" sz="2000" b="1" i="0" u="none" strike="noStrike" cap="none" dirty="0">
                <a:solidFill>
                  <a:srgbClr val="2F5496"/>
                </a:solidFill>
                <a:latin typeface="Roboto"/>
                <a:ea typeface="Roboto"/>
                <a:cs typeface="Roboto"/>
                <a:sym typeface="Roboto"/>
              </a:rPr>
              <a:t>PARA TODAS LAS EDADES </a:t>
            </a:r>
            <a:r>
              <a:rPr lang="es-ES" sz="2000" b="1" dirty="0">
                <a:solidFill>
                  <a:srgbClr val="2F5496"/>
                </a:solidFill>
                <a:latin typeface="Roboto"/>
                <a:ea typeface="Roboto"/>
                <a:cs typeface="Roboto"/>
                <a:sym typeface="Roboto"/>
              </a:rPr>
              <a:t>(Priorizando las edades entre 18 y 64 años)</a:t>
            </a:r>
            <a:endParaRPr sz="2000" b="1" i="0" u="none" strike="noStrike" cap="none" dirty="0">
              <a:solidFill>
                <a:srgbClr val="2F5496"/>
              </a:solidFill>
              <a:latin typeface="Arial Black"/>
              <a:ea typeface="Arial Black"/>
              <a:cs typeface="Arial Black"/>
              <a:sym typeface="Arial Black"/>
            </a:endParaRPr>
          </a:p>
        </p:txBody>
      </p:sp>
      <p:sp>
        <p:nvSpPr>
          <p:cNvPr id="177" name="Google Shape;177;p6"/>
          <p:cNvSpPr txBox="1">
            <a:spLocks noGrp="1"/>
          </p:cNvSpPr>
          <p:nvPr>
            <p:ph type="title"/>
          </p:nvPr>
        </p:nvSpPr>
        <p:spPr>
          <a:xfrm>
            <a:off x="3412275" y="138107"/>
            <a:ext cx="6676075" cy="858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s-ES" sz="4400" b="1" dirty="0">
                <a:latin typeface="Algerian" panose="04020705040A02060702" pitchFamily="82" charset="0"/>
              </a:rPr>
              <a:t>HUILA ACTIVO Y SALUDABLE</a:t>
            </a:r>
            <a:endParaRPr dirty="0">
              <a:latin typeface="Algerian" panose="04020705040A02060702" pitchFamily="82" charset="0"/>
            </a:endParaRPr>
          </a:p>
        </p:txBody>
      </p:sp>
      <p:pic>
        <p:nvPicPr>
          <p:cNvPr id="178" name="Google Shape;178;p6"/>
          <p:cNvPicPr preferRelativeResize="0"/>
          <p:nvPr/>
        </p:nvPicPr>
        <p:blipFill rotWithShape="1">
          <a:blip r:embed="rId4">
            <a:alphaModFix/>
          </a:blip>
          <a:srcRect/>
          <a:stretch/>
        </p:blipFill>
        <p:spPr>
          <a:xfrm>
            <a:off x="129925" y="3663950"/>
            <a:ext cx="3282350" cy="1866750"/>
          </a:xfrm>
          <a:prstGeom prst="rect">
            <a:avLst/>
          </a:prstGeom>
          <a:noFill/>
          <a:ln>
            <a:noFill/>
          </a:ln>
        </p:spPr>
      </p:pic>
      <p:pic>
        <p:nvPicPr>
          <p:cNvPr id="179" name="Google Shape;179;p6"/>
          <p:cNvPicPr preferRelativeResize="0"/>
          <p:nvPr/>
        </p:nvPicPr>
        <p:blipFill>
          <a:blip r:embed="rId5">
            <a:alphaModFix/>
          </a:blip>
          <a:stretch>
            <a:fillRect/>
          </a:stretch>
        </p:blipFill>
        <p:spPr>
          <a:xfrm rot="-13">
            <a:off x="129925" y="5"/>
            <a:ext cx="3282348" cy="1866739"/>
          </a:xfrm>
          <a:prstGeom prst="rect">
            <a:avLst/>
          </a:prstGeom>
          <a:noFill/>
          <a:ln>
            <a:noFill/>
          </a:ln>
        </p:spPr>
      </p:pic>
      <p:pic>
        <p:nvPicPr>
          <p:cNvPr id="180" name="Google Shape;180;p6"/>
          <p:cNvPicPr preferRelativeResize="0"/>
          <p:nvPr/>
        </p:nvPicPr>
        <p:blipFill rotWithShape="1">
          <a:blip r:embed="rId6">
            <a:alphaModFix/>
          </a:blip>
          <a:srcRect t="12764" b="1626"/>
          <a:stretch/>
        </p:blipFill>
        <p:spPr>
          <a:xfrm rot="-10">
            <a:off x="129925" y="1866755"/>
            <a:ext cx="3282351" cy="19756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de7ccccc46_0_0"/>
          <p:cNvPicPr preferRelativeResize="0">
            <a:picLocks noGrp="1"/>
          </p:cNvPicPr>
          <p:nvPr>
            <p:ph type="body" idx="1"/>
          </p:nvPr>
        </p:nvPicPr>
        <p:blipFill rotWithShape="1">
          <a:blip r:embed="rId3">
            <a:alphaModFix/>
          </a:blip>
          <a:srcRect/>
          <a:stretch/>
        </p:blipFill>
        <p:spPr>
          <a:xfrm>
            <a:off x="0" y="-199505"/>
            <a:ext cx="12589200" cy="7057500"/>
          </a:xfrm>
          <a:prstGeom prst="rect">
            <a:avLst/>
          </a:prstGeom>
          <a:noFill/>
          <a:ln>
            <a:noFill/>
          </a:ln>
        </p:spPr>
      </p:pic>
      <p:pic>
        <p:nvPicPr>
          <p:cNvPr id="186" name="Google Shape;186;g1de7ccccc46_0_0"/>
          <p:cNvPicPr preferRelativeResize="0"/>
          <p:nvPr/>
        </p:nvPicPr>
        <p:blipFill>
          <a:blip r:embed="rId4">
            <a:alphaModFix/>
          </a:blip>
          <a:stretch>
            <a:fillRect/>
          </a:stretch>
        </p:blipFill>
        <p:spPr>
          <a:xfrm>
            <a:off x="1979625" y="0"/>
            <a:ext cx="9584850" cy="5854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9"/>
          <p:cNvPicPr preferRelativeResize="0">
            <a:picLocks noGrp="1"/>
          </p:cNvPicPr>
          <p:nvPr>
            <p:ph type="body" idx="1"/>
          </p:nvPr>
        </p:nvPicPr>
        <p:blipFill rotWithShape="1">
          <a:blip r:embed="rId3">
            <a:alphaModFix/>
          </a:blip>
          <a:srcRect/>
          <a:stretch/>
        </p:blipFill>
        <p:spPr>
          <a:xfrm>
            <a:off x="0" y="-99753"/>
            <a:ext cx="12589155" cy="7057505"/>
          </a:xfrm>
          <a:prstGeom prst="rect">
            <a:avLst/>
          </a:prstGeom>
          <a:noFill/>
          <a:ln>
            <a:noFill/>
          </a:ln>
        </p:spPr>
      </p:pic>
      <p:sp>
        <p:nvSpPr>
          <p:cNvPr id="192" name="Google Shape;192;p9"/>
          <p:cNvSpPr txBox="1">
            <a:spLocks noGrp="1"/>
          </p:cNvSpPr>
          <p:nvPr>
            <p:ph type="title"/>
          </p:nvPr>
        </p:nvSpPr>
        <p:spPr>
          <a:xfrm>
            <a:off x="3886200" y="2375210"/>
            <a:ext cx="6818508" cy="236138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Arial"/>
              <a:buNone/>
            </a:pPr>
            <a:br>
              <a:rPr lang="es-ES" sz="5400" b="1" dirty="0">
                <a:latin typeface="Arial"/>
                <a:ea typeface="Arial"/>
                <a:cs typeface="Arial"/>
                <a:sym typeface="Arial"/>
              </a:rPr>
            </a:br>
            <a:br>
              <a:rPr lang="es-ES" sz="5400" b="1" dirty="0">
                <a:latin typeface="Arial"/>
                <a:ea typeface="Arial"/>
                <a:cs typeface="Arial"/>
                <a:sym typeface="Arial"/>
              </a:rPr>
            </a:br>
            <a:br>
              <a:rPr lang="es-ES" sz="5400" b="1" dirty="0">
                <a:latin typeface="Arial"/>
                <a:ea typeface="Arial"/>
                <a:cs typeface="Arial"/>
                <a:sym typeface="Arial"/>
              </a:rPr>
            </a:br>
            <a:br>
              <a:rPr lang="es-ES" sz="5400" b="1" dirty="0">
                <a:latin typeface="Arial"/>
                <a:ea typeface="Arial"/>
                <a:cs typeface="Arial"/>
                <a:sym typeface="Arial"/>
              </a:rPr>
            </a:br>
            <a:r>
              <a:rPr lang="es-ES" sz="9600" b="1" dirty="0">
                <a:latin typeface="Algerian" panose="04020705040A02060702" pitchFamily="82" charset="0"/>
                <a:ea typeface="Arial"/>
                <a:cs typeface="Arial"/>
                <a:sym typeface="Arial"/>
              </a:rPr>
              <a:t>DEPORTE ESCOLAR</a:t>
            </a:r>
            <a:br>
              <a:rPr lang="es-ES" sz="5400" b="1" dirty="0">
                <a:latin typeface="Arial"/>
                <a:ea typeface="Arial"/>
                <a:cs typeface="Arial"/>
                <a:sym typeface="Arial"/>
              </a:rPr>
            </a:br>
            <a:br>
              <a:rPr lang="es-ES" sz="5400" b="1" dirty="0">
                <a:latin typeface="Arial"/>
                <a:ea typeface="Arial"/>
                <a:cs typeface="Arial"/>
                <a:sym typeface="Arial"/>
              </a:rPr>
            </a:br>
            <a:br>
              <a:rPr lang="es-ES" sz="5400" b="1" dirty="0">
                <a:latin typeface="Arial"/>
                <a:ea typeface="Arial"/>
                <a:cs typeface="Arial"/>
                <a:sym typeface="Arial"/>
              </a:rPr>
            </a:br>
            <a:br>
              <a:rPr lang="es-ES" sz="5400" b="1" dirty="0">
                <a:latin typeface="Arial"/>
                <a:ea typeface="Arial"/>
                <a:cs typeface="Arial"/>
                <a:sym typeface="Arial"/>
              </a:rPr>
            </a:br>
            <a:endParaRPr sz="5400" b="1" dirty="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0"/>
          <p:cNvPicPr preferRelativeResize="0">
            <a:picLocks noGrp="1"/>
          </p:cNvPicPr>
          <p:nvPr>
            <p:ph type="body" idx="1"/>
          </p:nvPr>
        </p:nvPicPr>
        <p:blipFill rotWithShape="1">
          <a:blip r:embed="rId3">
            <a:alphaModFix/>
          </a:blip>
          <a:srcRect/>
          <a:stretch/>
        </p:blipFill>
        <p:spPr>
          <a:xfrm>
            <a:off x="0" y="-199505"/>
            <a:ext cx="12589155" cy="7057505"/>
          </a:xfrm>
          <a:prstGeom prst="rect">
            <a:avLst/>
          </a:prstGeom>
          <a:noFill/>
          <a:ln>
            <a:noFill/>
          </a:ln>
        </p:spPr>
      </p:pic>
      <p:sp>
        <p:nvSpPr>
          <p:cNvPr id="198" name="Google Shape;198;p10"/>
          <p:cNvSpPr txBox="1"/>
          <p:nvPr/>
        </p:nvSpPr>
        <p:spPr>
          <a:xfrm>
            <a:off x="1250116" y="132594"/>
            <a:ext cx="746026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Calibri"/>
              <a:buNone/>
            </a:pPr>
            <a:r>
              <a:rPr lang="es-ES" sz="4800" b="1" i="0" u="none" strike="noStrike" cap="none" dirty="0">
                <a:solidFill>
                  <a:schemeClr val="dk1"/>
                </a:solidFill>
                <a:latin typeface="Algerian" panose="04020705040A02060702" pitchFamily="82" charset="0"/>
                <a:ea typeface="Calibri"/>
                <a:cs typeface="Calibri"/>
                <a:sym typeface="Calibri"/>
              </a:rPr>
              <a:t>ESCUELAS DEPORTIVAS</a:t>
            </a:r>
            <a:endParaRPr sz="4800" b="1" i="0" u="none" strike="noStrike" cap="none" dirty="0">
              <a:solidFill>
                <a:schemeClr val="dk1"/>
              </a:solidFill>
              <a:latin typeface="Algerian" panose="04020705040A02060702" pitchFamily="82" charset="0"/>
              <a:ea typeface="Calibri"/>
              <a:cs typeface="Calibri"/>
              <a:sym typeface="Calibri"/>
            </a:endParaRPr>
          </a:p>
        </p:txBody>
      </p:sp>
      <p:pic>
        <p:nvPicPr>
          <p:cNvPr id="199" name="Google Shape;199;p10"/>
          <p:cNvPicPr preferRelativeResize="0"/>
          <p:nvPr/>
        </p:nvPicPr>
        <p:blipFill rotWithShape="1">
          <a:blip r:embed="rId4">
            <a:alphaModFix/>
          </a:blip>
          <a:srcRect/>
          <a:stretch/>
        </p:blipFill>
        <p:spPr>
          <a:xfrm>
            <a:off x="114157" y="3694705"/>
            <a:ext cx="2657475" cy="1714500"/>
          </a:xfrm>
          <a:prstGeom prst="rect">
            <a:avLst/>
          </a:prstGeom>
          <a:noFill/>
          <a:ln>
            <a:noFill/>
          </a:ln>
        </p:spPr>
      </p:pic>
      <p:pic>
        <p:nvPicPr>
          <p:cNvPr id="200" name="Google Shape;200;p10" descr="ESCUELAS DEPORTIVAS | Indeportes"/>
          <p:cNvPicPr preferRelativeResize="0"/>
          <p:nvPr/>
        </p:nvPicPr>
        <p:blipFill rotWithShape="1">
          <a:blip r:embed="rId5">
            <a:alphaModFix/>
          </a:blip>
          <a:srcRect/>
          <a:stretch/>
        </p:blipFill>
        <p:spPr>
          <a:xfrm>
            <a:off x="9862528" y="3948661"/>
            <a:ext cx="2329472" cy="1738144"/>
          </a:xfrm>
          <a:prstGeom prst="rect">
            <a:avLst/>
          </a:prstGeom>
          <a:noFill/>
          <a:ln>
            <a:noFill/>
          </a:ln>
        </p:spPr>
      </p:pic>
      <p:pic>
        <p:nvPicPr>
          <p:cNvPr id="201" name="Google Shape;201;p10" descr="Escuelas Deportivas del Inderhuila, contribuyen en la formación del ser en  10 municipios del departamento"/>
          <p:cNvPicPr preferRelativeResize="0"/>
          <p:nvPr/>
        </p:nvPicPr>
        <p:blipFill rotWithShape="1">
          <a:blip r:embed="rId6">
            <a:alphaModFix/>
          </a:blip>
          <a:srcRect/>
          <a:stretch/>
        </p:blipFill>
        <p:spPr>
          <a:xfrm>
            <a:off x="3185814" y="4249539"/>
            <a:ext cx="3190875" cy="1428750"/>
          </a:xfrm>
          <a:prstGeom prst="rect">
            <a:avLst/>
          </a:prstGeom>
          <a:noFill/>
          <a:ln>
            <a:noFill/>
          </a:ln>
        </p:spPr>
      </p:pic>
      <p:pic>
        <p:nvPicPr>
          <p:cNvPr id="202" name="Google Shape;202;p10" descr="En las Escuelas Deportivas del Inderhuila, se forjan los nuevos talentos  del departamento"/>
          <p:cNvPicPr preferRelativeResize="0"/>
          <p:nvPr/>
        </p:nvPicPr>
        <p:blipFill rotWithShape="1">
          <a:blip r:embed="rId7">
            <a:alphaModFix/>
          </a:blip>
          <a:srcRect/>
          <a:stretch/>
        </p:blipFill>
        <p:spPr>
          <a:xfrm>
            <a:off x="6759724" y="4249539"/>
            <a:ext cx="2533523" cy="1382350"/>
          </a:xfrm>
          <a:prstGeom prst="rect">
            <a:avLst/>
          </a:prstGeom>
          <a:noFill/>
          <a:ln>
            <a:noFill/>
          </a:ln>
        </p:spPr>
      </p:pic>
      <p:sp>
        <p:nvSpPr>
          <p:cNvPr id="203" name="Google Shape;203;p10"/>
          <p:cNvSpPr txBox="1"/>
          <p:nvPr/>
        </p:nvSpPr>
        <p:spPr>
          <a:xfrm>
            <a:off x="442674" y="1358705"/>
            <a:ext cx="10028021"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a:solidFill>
                  <a:srgbClr val="000000"/>
                </a:solidFill>
                <a:latin typeface="Arial"/>
                <a:ea typeface="Arial"/>
                <a:cs typeface="Arial"/>
                <a:sym typeface="Arial"/>
              </a:rPr>
              <a:t>Proyecto educativo que se implementa como estrategia extracurricular para la orientación y la enseñanza del deporte a niños, niñas y adolescentes (6 a 12 años), busca el desarrollo físico, motriz, intelectual, afectivo, social y cognitivo.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1"/>
          <p:cNvPicPr preferRelativeResize="0">
            <a:picLocks noGrp="1"/>
          </p:cNvPicPr>
          <p:nvPr>
            <p:ph type="body" idx="1"/>
          </p:nvPr>
        </p:nvPicPr>
        <p:blipFill rotWithShape="1">
          <a:blip r:embed="rId3">
            <a:alphaModFix/>
          </a:blip>
          <a:srcRect/>
          <a:stretch/>
        </p:blipFill>
        <p:spPr>
          <a:xfrm>
            <a:off x="0" y="0"/>
            <a:ext cx="12589155" cy="7057505"/>
          </a:xfrm>
          <a:prstGeom prst="rect">
            <a:avLst/>
          </a:prstGeom>
          <a:noFill/>
          <a:ln>
            <a:noFill/>
          </a:ln>
        </p:spPr>
      </p:pic>
      <p:sp>
        <p:nvSpPr>
          <p:cNvPr id="209" name="Google Shape;209;p11"/>
          <p:cNvSpPr txBox="1">
            <a:spLocks noGrp="1"/>
          </p:cNvSpPr>
          <p:nvPr>
            <p:ph type="title"/>
          </p:nvPr>
        </p:nvSpPr>
        <p:spPr>
          <a:xfrm>
            <a:off x="181879" y="98605"/>
            <a:ext cx="7949107" cy="77942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Calibri"/>
              <a:buNone/>
            </a:pPr>
            <a:r>
              <a:rPr lang="es-ES" sz="4000" b="1" dirty="0">
                <a:latin typeface="Algerian" panose="04020705040A02060702" pitchFamily="82" charset="0"/>
              </a:rPr>
              <a:t>INICIACIÓN DEPORTIVA (6 A 9 AÑOS) </a:t>
            </a:r>
            <a:endParaRPr sz="4000" b="1" dirty="0">
              <a:latin typeface="Algerian" panose="04020705040A02060702" pitchFamily="82" charset="0"/>
            </a:endParaRPr>
          </a:p>
        </p:txBody>
      </p:sp>
      <p:sp>
        <p:nvSpPr>
          <p:cNvPr id="210" name="Google Shape;210;p11"/>
          <p:cNvSpPr txBox="1"/>
          <p:nvPr/>
        </p:nvSpPr>
        <p:spPr>
          <a:xfrm>
            <a:off x="6651170" y="1896262"/>
            <a:ext cx="5437241" cy="1133608"/>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just" rtl="0">
              <a:lnSpc>
                <a:spcPct val="90000"/>
              </a:lnSpc>
              <a:spcBef>
                <a:spcPts val="0"/>
              </a:spcBef>
              <a:spcAft>
                <a:spcPts val="0"/>
              </a:spcAft>
              <a:buClr>
                <a:srgbClr val="000000"/>
              </a:buClr>
              <a:buSzPct val="100000"/>
              <a:buFont typeface="Arial"/>
              <a:buNone/>
            </a:pPr>
            <a:r>
              <a:rPr lang="es-ES" sz="2000" b="0" i="0" u="none" strike="noStrike" cap="none">
                <a:solidFill>
                  <a:srgbClr val="000000"/>
                </a:solidFill>
                <a:latin typeface="Arial"/>
                <a:ea typeface="Arial"/>
                <a:cs typeface="Arial"/>
                <a:sym typeface="Arial"/>
              </a:rPr>
              <a:t>El niño adquiera las nociones básicas del deporte, que se familiarice con él y comience a establecer pautas básicas de la conducta psicomotriz y </a:t>
            </a:r>
            <a:r>
              <a:rPr lang="es-ES" sz="2000"/>
              <a:t>sociomotriz</a:t>
            </a:r>
            <a:r>
              <a:rPr lang="es-ES" sz="2000" b="0" i="0" u="none" strike="noStrike" cap="none">
                <a:solidFill>
                  <a:srgbClr val="000000"/>
                </a:solidFill>
                <a:latin typeface="Arial"/>
                <a:ea typeface="Arial"/>
                <a:cs typeface="Arial"/>
                <a:sym typeface="Arial"/>
              </a:rPr>
              <a:t>.</a:t>
            </a:r>
            <a:endParaRPr/>
          </a:p>
        </p:txBody>
      </p:sp>
      <p:pic>
        <p:nvPicPr>
          <p:cNvPr id="211" name="Google Shape;211;p11"/>
          <p:cNvPicPr preferRelativeResize="0"/>
          <p:nvPr/>
        </p:nvPicPr>
        <p:blipFill rotWithShape="1">
          <a:blip r:embed="rId4">
            <a:alphaModFix/>
          </a:blip>
          <a:srcRect/>
          <a:stretch/>
        </p:blipFill>
        <p:spPr>
          <a:xfrm>
            <a:off x="914218" y="1067331"/>
            <a:ext cx="2515328" cy="1989199"/>
          </a:xfrm>
          <a:prstGeom prst="rect">
            <a:avLst/>
          </a:prstGeom>
          <a:noFill/>
          <a:ln>
            <a:noFill/>
          </a:ln>
        </p:spPr>
      </p:pic>
      <p:sp>
        <p:nvSpPr>
          <p:cNvPr id="212" name="Google Shape;212;p11"/>
          <p:cNvSpPr txBox="1"/>
          <p:nvPr/>
        </p:nvSpPr>
        <p:spPr>
          <a:xfrm>
            <a:off x="2852928" y="3268263"/>
            <a:ext cx="9235472" cy="65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s-ES" sz="3200" b="1" i="0" u="none" strike="noStrike" cap="none" dirty="0">
                <a:solidFill>
                  <a:schemeClr val="dk1"/>
                </a:solidFill>
                <a:latin typeface="Algerian" panose="04020705040A02060702" pitchFamily="82" charset="0"/>
                <a:ea typeface="Calibri"/>
                <a:cs typeface="Calibri"/>
                <a:sym typeface="Calibri"/>
              </a:rPr>
              <a:t>FUNDAMENTACIÓN DEPORTIVA (10 A 12 AÑOS</a:t>
            </a:r>
            <a:r>
              <a:rPr lang="es-ES" sz="3200" b="1" i="0" u="none" strike="noStrike" cap="none" dirty="0">
                <a:solidFill>
                  <a:schemeClr val="dk1"/>
                </a:solidFill>
                <a:latin typeface="Calibri"/>
                <a:ea typeface="Calibri"/>
                <a:cs typeface="Calibri"/>
                <a:sym typeface="Calibri"/>
              </a:rPr>
              <a:t>)</a:t>
            </a:r>
            <a:endParaRPr sz="3200" b="1" i="0" u="none" strike="noStrike" cap="none" dirty="0">
              <a:solidFill>
                <a:schemeClr val="dk1"/>
              </a:solidFill>
              <a:latin typeface="Calibri"/>
              <a:ea typeface="Calibri"/>
              <a:cs typeface="Calibri"/>
              <a:sym typeface="Calibri"/>
            </a:endParaRPr>
          </a:p>
        </p:txBody>
      </p:sp>
      <p:pic>
        <p:nvPicPr>
          <p:cNvPr id="213" name="Google Shape;213;p11"/>
          <p:cNvPicPr preferRelativeResize="0"/>
          <p:nvPr/>
        </p:nvPicPr>
        <p:blipFill rotWithShape="1">
          <a:blip r:embed="rId5">
            <a:alphaModFix/>
          </a:blip>
          <a:srcRect/>
          <a:stretch/>
        </p:blipFill>
        <p:spPr>
          <a:xfrm>
            <a:off x="9517934" y="4159752"/>
            <a:ext cx="2428963" cy="1820216"/>
          </a:xfrm>
          <a:prstGeom prst="rect">
            <a:avLst/>
          </a:prstGeom>
          <a:noFill/>
          <a:ln>
            <a:noFill/>
          </a:ln>
        </p:spPr>
      </p:pic>
      <p:sp>
        <p:nvSpPr>
          <p:cNvPr id="214" name="Google Shape;214;p11"/>
          <p:cNvSpPr txBox="1"/>
          <p:nvPr/>
        </p:nvSpPr>
        <p:spPr>
          <a:xfrm>
            <a:off x="449848" y="4674355"/>
            <a:ext cx="636814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s-ES" sz="1800" b="0" i="0" u="none" strike="noStrike" cap="none">
                <a:solidFill>
                  <a:srgbClr val="000000"/>
                </a:solidFill>
                <a:latin typeface="Tahoma"/>
                <a:ea typeface="Tahoma"/>
                <a:cs typeface="Tahoma"/>
                <a:sym typeface="Tahoma"/>
              </a:rPr>
              <a:t>Aprender las técnicas globales de movimiento del deporte y</a:t>
            </a:r>
            <a:br>
              <a:rPr lang="es-ES" sz="1800" b="0" i="0" u="none" strike="noStrike" cap="none">
                <a:solidFill>
                  <a:srgbClr val="000000"/>
                </a:solidFill>
                <a:latin typeface="Tahoma"/>
                <a:ea typeface="Tahoma"/>
                <a:cs typeface="Tahoma"/>
                <a:sym typeface="Tahoma"/>
              </a:rPr>
            </a:br>
            <a:r>
              <a:rPr lang="es-ES" sz="1800" b="0" i="0" u="none" strike="noStrike" cap="none">
                <a:solidFill>
                  <a:srgbClr val="000000"/>
                </a:solidFill>
                <a:latin typeface="Tahoma"/>
                <a:ea typeface="Tahoma"/>
                <a:cs typeface="Tahoma"/>
                <a:sym typeface="Tahoma"/>
              </a:rPr>
              <a:t>familiarización con diversos elementos y desarrollo del pensamiento </a:t>
            </a:r>
            <a:r>
              <a:rPr lang="es-ES" sz="1800">
                <a:latin typeface="Tahoma"/>
                <a:ea typeface="Tahoma"/>
                <a:cs typeface="Tahoma"/>
                <a:sym typeface="Tahoma"/>
              </a:rPr>
              <a:t>TÉCNICO</a:t>
            </a:r>
            <a:r>
              <a:rPr lang="es-ES" sz="1800" b="0" i="0" u="none" strike="noStrike" cap="none">
                <a:solidFill>
                  <a:srgbClr val="000000"/>
                </a:solidFill>
                <a:latin typeface="Tahoma"/>
                <a:ea typeface="Tahoma"/>
                <a:cs typeface="Tahoma"/>
                <a:sym typeface="Tahoma"/>
              </a:rPr>
              <a:t> Y </a:t>
            </a:r>
            <a:r>
              <a:rPr lang="es-ES" sz="1800">
                <a:latin typeface="Tahoma"/>
                <a:ea typeface="Tahoma"/>
                <a:cs typeface="Tahoma"/>
                <a:sym typeface="Tahoma"/>
              </a:rPr>
              <a:t>TÁCTICO</a:t>
            </a:r>
            <a:r>
              <a:rPr lang="es-ES" sz="1800" b="0" i="0" u="none" strike="noStrike" cap="none">
                <a:solidFill>
                  <a:srgbClr val="000000"/>
                </a:solidFill>
                <a:latin typeface="Tahoma"/>
                <a:ea typeface="Tahoma"/>
                <a:cs typeface="Tahoma"/>
                <a:sym typeface="Tahoma"/>
              </a:rPr>
              <a:t>.</a:t>
            </a:r>
            <a:endParaRPr sz="1800" b="0" i="0" u="none" strike="noStrike" cap="none">
              <a:solidFill>
                <a:srgbClr val="000000"/>
              </a:solidFill>
              <a:latin typeface="Calibri"/>
              <a:ea typeface="Calibri"/>
              <a:cs typeface="Calibri"/>
              <a:sym typeface="Calibri"/>
            </a:endParaRPr>
          </a:p>
        </p:txBody>
      </p:sp>
      <p:pic>
        <p:nvPicPr>
          <p:cNvPr id="215" name="Google Shape;215;p11"/>
          <p:cNvPicPr preferRelativeResize="0"/>
          <p:nvPr/>
        </p:nvPicPr>
        <p:blipFill rotWithShape="1">
          <a:blip r:embed="rId6">
            <a:alphaModFix/>
          </a:blip>
          <a:srcRect/>
          <a:stretch/>
        </p:blipFill>
        <p:spPr>
          <a:xfrm>
            <a:off x="6880209" y="4159752"/>
            <a:ext cx="2431456" cy="1820216"/>
          </a:xfrm>
          <a:prstGeom prst="rect">
            <a:avLst/>
          </a:prstGeom>
          <a:noFill/>
          <a:ln>
            <a:noFill/>
          </a:ln>
        </p:spPr>
      </p:pic>
      <p:pic>
        <p:nvPicPr>
          <p:cNvPr id="216" name="Google Shape;216;p11"/>
          <p:cNvPicPr preferRelativeResize="0"/>
          <p:nvPr/>
        </p:nvPicPr>
        <p:blipFill rotWithShape="1">
          <a:blip r:embed="rId7">
            <a:alphaModFix/>
          </a:blip>
          <a:srcRect/>
          <a:stretch/>
        </p:blipFill>
        <p:spPr>
          <a:xfrm>
            <a:off x="4106801" y="1088429"/>
            <a:ext cx="1989199" cy="19891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3"/>
          <p:cNvPicPr preferRelativeResize="0">
            <a:picLocks noGrp="1"/>
          </p:cNvPicPr>
          <p:nvPr>
            <p:ph type="body" idx="1"/>
          </p:nvPr>
        </p:nvPicPr>
        <p:blipFill rotWithShape="1">
          <a:blip r:embed="rId3">
            <a:alphaModFix/>
          </a:blip>
          <a:srcRect/>
          <a:stretch/>
        </p:blipFill>
        <p:spPr>
          <a:xfrm>
            <a:off x="0" y="-199505"/>
            <a:ext cx="12589155" cy="7057505"/>
          </a:xfrm>
          <a:prstGeom prst="rect">
            <a:avLst/>
          </a:prstGeom>
          <a:noFill/>
          <a:ln>
            <a:noFill/>
          </a:ln>
        </p:spPr>
      </p:pic>
      <p:sp>
        <p:nvSpPr>
          <p:cNvPr id="242" name="Google Shape;242;p13"/>
          <p:cNvSpPr txBox="1"/>
          <p:nvPr/>
        </p:nvSpPr>
        <p:spPr>
          <a:xfrm>
            <a:off x="355224" y="1956658"/>
            <a:ext cx="6292734" cy="34778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chemeClr val="dk1"/>
                </a:solidFill>
                <a:latin typeface="Calibri"/>
                <a:ea typeface="Calibri"/>
                <a:cs typeface="Calibri"/>
                <a:sym typeface="Calibri"/>
              </a:rPr>
              <a:t>Juegos Intercolegiados es el </a:t>
            </a:r>
            <a:r>
              <a:rPr lang="es-ES" sz="2000" b="1" i="0" u="none" strike="noStrike" cap="none" dirty="0">
                <a:solidFill>
                  <a:schemeClr val="dk1"/>
                </a:solidFill>
                <a:latin typeface="Calibri"/>
                <a:ea typeface="Calibri"/>
                <a:cs typeface="Calibri"/>
                <a:sym typeface="Calibri"/>
              </a:rPr>
              <a:t>Programa Nacional de Competencias Deportivas </a:t>
            </a:r>
            <a:r>
              <a:rPr lang="es-ES" sz="2000" b="0" i="0" u="none" strike="noStrike" cap="none" dirty="0">
                <a:solidFill>
                  <a:schemeClr val="dk1"/>
                </a:solidFill>
                <a:latin typeface="Calibri"/>
                <a:ea typeface="Calibri"/>
                <a:cs typeface="Calibri"/>
                <a:sym typeface="Calibri"/>
              </a:rPr>
              <a:t>dirigido a niños, niñas, adolescentes y jóvenes, escolarizados y no escolarizados entre los 7 y los 17 años, el cual está </a:t>
            </a:r>
            <a:r>
              <a:rPr lang="es-ES" sz="2000" b="1" i="0" u="none" strike="noStrike" cap="none" dirty="0">
                <a:solidFill>
                  <a:schemeClr val="dk1"/>
                </a:solidFill>
                <a:latin typeface="Calibri"/>
                <a:ea typeface="Calibri"/>
                <a:cs typeface="Calibri"/>
                <a:sym typeface="Calibri"/>
              </a:rPr>
              <a:t>apoyado en un plan de incentivos </a:t>
            </a:r>
            <a:r>
              <a:rPr lang="es-ES" sz="2000" b="0" i="0" u="none" strike="noStrike" cap="none" dirty="0">
                <a:solidFill>
                  <a:schemeClr val="dk1"/>
                </a:solidFill>
                <a:latin typeface="Calibri"/>
                <a:ea typeface="Calibri"/>
                <a:cs typeface="Calibri"/>
                <a:sym typeface="Calibri"/>
              </a:rPr>
              <a:t>dirigido a estudiantes y deportistas, docentes y entrenadores, que brinda la oportunidad de </a:t>
            </a:r>
            <a:r>
              <a:rPr lang="es-ES" sz="2000" b="1" i="0" u="none" strike="noStrike" cap="none" dirty="0">
                <a:solidFill>
                  <a:schemeClr val="dk1"/>
                </a:solidFill>
                <a:latin typeface="Calibri"/>
                <a:ea typeface="Calibri"/>
                <a:cs typeface="Calibri"/>
                <a:sym typeface="Calibri"/>
              </a:rPr>
              <a:t>participar y fortalecer sus habilidades deportivas</a:t>
            </a:r>
            <a:r>
              <a:rPr lang="es-ES" sz="2000" b="0" i="0" u="none" strike="noStrike" cap="none" dirty="0">
                <a:solidFill>
                  <a:schemeClr val="dk1"/>
                </a:solidFill>
                <a:latin typeface="Calibri"/>
                <a:ea typeface="Calibri"/>
                <a:cs typeface="Calibri"/>
                <a:sym typeface="Calibri"/>
              </a:rPr>
              <a:t>, incentivando el deseo de superarse en condiciones de </a:t>
            </a:r>
            <a:r>
              <a:rPr lang="es-ES" sz="2000" b="1" i="0" u="none" strike="noStrike" cap="none" dirty="0">
                <a:solidFill>
                  <a:schemeClr val="dk1"/>
                </a:solidFill>
                <a:latin typeface="Calibri"/>
                <a:ea typeface="Calibri"/>
                <a:cs typeface="Calibri"/>
                <a:sym typeface="Calibri"/>
              </a:rPr>
              <a:t>equidad e inclusión</a:t>
            </a:r>
            <a:r>
              <a:rPr lang="es-ES" sz="2000" b="0" i="0" u="none" strike="noStrike" cap="none" dirty="0">
                <a:solidFill>
                  <a:schemeClr val="dk1"/>
                </a:solidFill>
                <a:latin typeface="Calibri"/>
                <a:ea typeface="Calibri"/>
                <a:cs typeface="Calibri"/>
                <a:sym typeface="Calibri"/>
              </a:rPr>
              <a:t>, para el mejoramiento de la calidad de vida y el desarrollo social en </a:t>
            </a:r>
            <a:r>
              <a:rPr lang="es-ES" sz="2000" b="1" i="0" u="none" strike="noStrike" cap="none" dirty="0">
                <a:solidFill>
                  <a:schemeClr val="dk1"/>
                </a:solidFill>
                <a:latin typeface="Calibri"/>
                <a:ea typeface="Calibri"/>
                <a:cs typeface="Calibri"/>
                <a:sym typeface="Calibri"/>
              </a:rPr>
              <a:t>todos los municipios de Colombia.</a:t>
            </a:r>
            <a:endParaRPr dirty="0"/>
          </a:p>
        </p:txBody>
      </p:sp>
      <p:sp>
        <p:nvSpPr>
          <p:cNvPr id="243" name="Google Shape;243;p13"/>
          <p:cNvSpPr txBox="1"/>
          <p:nvPr/>
        </p:nvSpPr>
        <p:spPr>
          <a:xfrm>
            <a:off x="685930" y="232245"/>
            <a:ext cx="871410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600" b="1" i="0" u="none" strike="noStrike" cap="none" dirty="0">
                <a:solidFill>
                  <a:schemeClr val="dk1"/>
                </a:solidFill>
                <a:latin typeface="Algerian" panose="04020705040A02060702" pitchFamily="82" charset="0"/>
                <a:ea typeface="Calibri"/>
                <a:cs typeface="Calibri"/>
                <a:sym typeface="Calibri"/>
              </a:rPr>
              <a:t>                    JUEGOS INTERCOLEGIADOS</a:t>
            </a:r>
            <a:endParaRPr sz="2400" dirty="0">
              <a:solidFill>
                <a:schemeClr val="dk1"/>
              </a:solidFill>
              <a:latin typeface="Algerian" panose="04020705040A02060702" pitchFamily="82" charset="0"/>
              <a:ea typeface="Calibri"/>
              <a:cs typeface="Calibri"/>
              <a:sym typeface="Calibri"/>
            </a:endParaRPr>
          </a:p>
        </p:txBody>
      </p:sp>
      <p:pic>
        <p:nvPicPr>
          <p:cNvPr id="244" name="Google Shape;244;p13"/>
          <p:cNvPicPr preferRelativeResize="0"/>
          <p:nvPr/>
        </p:nvPicPr>
        <p:blipFill rotWithShape="1">
          <a:blip r:embed="rId4">
            <a:alphaModFix/>
          </a:blip>
          <a:srcRect l="19200" t="10000" r="18900" b="8932"/>
          <a:stretch/>
        </p:blipFill>
        <p:spPr>
          <a:xfrm>
            <a:off x="7379367" y="2136338"/>
            <a:ext cx="4946515" cy="36749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7"/>
          <p:cNvPicPr preferRelativeResize="0">
            <a:picLocks noGrp="1"/>
          </p:cNvPicPr>
          <p:nvPr>
            <p:ph type="body" idx="1"/>
          </p:nvPr>
        </p:nvPicPr>
        <p:blipFill rotWithShape="1">
          <a:blip r:embed="rId3">
            <a:alphaModFix/>
          </a:blip>
          <a:srcRect/>
          <a:stretch/>
        </p:blipFill>
        <p:spPr>
          <a:xfrm>
            <a:off x="0" y="-199505"/>
            <a:ext cx="12589200" cy="7057500"/>
          </a:xfrm>
          <a:prstGeom prst="rect">
            <a:avLst/>
          </a:prstGeom>
          <a:noFill/>
          <a:ln w="9525" cap="flat" cmpd="sng">
            <a:solidFill>
              <a:srgbClr val="FFC000"/>
            </a:solidFill>
            <a:prstDash val="solid"/>
            <a:round/>
            <a:headEnd type="none" w="sm" len="sm"/>
            <a:tailEnd type="none" w="sm" len="sm"/>
          </a:ln>
        </p:spPr>
      </p:pic>
      <p:sp>
        <p:nvSpPr>
          <p:cNvPr id="282" name="Google Shape;282;p17"/>
          <p:cNvSpPr txBox="1"/>
          <p:nvPr/>
        </p:nvSpPr>
        <p:spPr>
          <a:xfrm>
            <a:off x="2089483" y="1992095"/>
            <a:ext cx="63937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dk1"/>
                </a:solidFill>
                <a:latin typeface="Calibri"/>
                <a:ea typeface="Calibri"/>
                <a:cs typeface="Calibri"/>
                <a:sym typeface="Calibri"/>
              </a:rPr>
              <a:t>:</a:t>
            </a:r>
            <a:endParaRPr/>
          </a:p>
        </p:txBody>
      </p:sp>
      <p:sp>
        <p:nvSpPr>
          <p:cNvPr id="283" name="Google Shape;283;p17"/>
          <p:cNvSpPr>
            <a:spLocks noGrp="1"/>
          </p:cNvSpPr>
          <p:nvPr>
            <p:ph type="title"/>
          </p:nvPr>
        </p:nvSpPr>
        <p:spPr>
          <a:xfrm>
            <a:off x="1537313" y="-16520"/>
            <a:ext cx="8054040" cy="1325563"/>
          </a:xfrm>
          <a:prstGeom prst="homePlate">
            <a:avLst>
              <a:gd name="adj" fmla="val 50000"/>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Calibri"/>
              <a:buNone/>
            </a:pPr>
            <a:r>
              <a:rPr lang="es-ES" sz="4000" b="1" i="0" u="none" strike="noStrike" cap="none" dirty="0">
                <a:solidFill>
                  <a:schemeClr val="dk1"/>
                </a:solidFill>
                <a:latin typeface="Algerian" panose="04020705040A02060702" pitchFamily="82" charset="0"/>
                <a:sym typeface="Calibri"/>
              </a:rPr>
              <a:t>INTERCOLEGIADOS</a:t>
            </a:r>
            <a:r>
              <a:rPr lang="es-ES" sz="4000" b="1" i="0" u="none" strike="noStrike" cap="none" dirty="0">
                <a:solidFill>
                  <a:schemeClr val="dk1"/>
                </a:solidFill>
                <a:latin typeface="Calibri"/>
                <a:ea typeface="Calibri"/>
                <a:cs typeface="Calibri"/>
                <a:sym typeface="Calibri"/>
              </a:rPr>
              <a:t> </a:t>
            </a:r>
            <a:endParaRPr dirty="0"/>
          </a:p>
        </p:txBody>
      </p:sp>
      <p:pic>
        <p:nvPicPr>
          <p:cNvPr id="284" name="Google Shape;284;p17"/>
          <p:cNvPicPr preferRelativeResize="0"/>
          <p:nvPr/>
        </p:nvPicPr>
        <p:blipFill rotWithShape="1">
          <a:blip r:embed="rId4">
            <a:alphaModFix/>
          </a:blip>
          <a:srcRect/>
          <a:stretch/>
        </p:blipFill>
        <p:spPr>
          <a:xfrm>
            <a:off x="5657958" y="5032377"/>
            <a:ext cx="3056273" cy="1652097"/>
          </a:xfrm>
          <a:prstGeom prst="rect">
            <a:avLst/>
          </a:prstGeom>
          <a:noFill/>
          <a:ln w="38100" cap="sq" cmpd="sng">
            <a:solidFill>
              <a:srgbClr val="66FF66"/>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5" name="Google Shape;285;p17"/>
          <p:cNvPicPr preferRelativeResize="0"/>
          <p:nvPr/>
        </p:nvPicPr>
        <p:blipFill rotWithShape="1">
          <a:blip r:embed="rId5">
            <a:alphaModFix/>
          </a:blip>
          <a:srcRect t="17735"/>
          <a:stretch/>
        </p:blipFill>
        <p:spPr>
          <a:xfrm>
            <a:off x="9485036" y="2028671"/>
            <a:ext cx="2706964" cy="2180241"/>
          </a:xfrm>
          <a:prstGeom prst="rect">
            <a:avLst/>
          </a:prstGeom>
          <a:noFill/>
          <a:ln w="38100" cap="sq" cmpd="sng">
            <a:solidFill>
              <a:schemeClr val="accent2"/>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6" name="Google Shape;286;p17"/>
          <p:cNvPicPr preferRelativeResize="0"/>
          <p:nvPr/>
        </p:nvPicPr>
        <p:blipFill rotWithShape="1">
          <a:blip r:embed="rId6">
            <a:alphaModFix/>
          </a:blip>
          <a:srcRect/>
          <a:stretch/>
        </p:blipFill>
        <p:spPr>
          <a:xfrm>
            <a:off x="3136558" y="1686500"/>
            <a:ext cx="2169826" cy="3564800"/>
          </a:xfrm>
          <a:prstGeom prst="rect">
            <a:avLst/>
          </a:prstGeom>
          <a:noFill/>
          <a:ln w="38100" cap="sq" cmpd="sng">
            <a:solidFill>
              <a:srgbClr val="66FF66"/>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7" name="Google Shape;287;p17"/>
          <p:cNvPicPr preferRelativeResize="0"/>
          <p:nvPr/>
        </p:nvPicPr>
        <p:blipFill rotWithShape="1">
          <a:blip r:embed="rId7">
            <a:alphaModFix/>
          </a:blip>
          <a:srcRect/>
          <a:stretch/>
        </p:blipFill>
        <p:spPr>
          <a:xfrm>
            <a:off x="5657456" y="3308202"/>
            <a:ext cx="3056775" cy="1550654"/>
          </a:xfrm>
          <a:prstGeom prst="rect">
            <a:avLst/>
          </a:prstGeom>
          <a:noFill/>
          <a:ln w="38100" cap="sq" cmpd="sng">
            <a:solidFill>
              <a:schemeClr val="accent2"/>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8" name="Google Shape;288;p17"/>
          <p:cNvPicPr preferRelativeResize="0"/>
          <p:nvPr/>
        </p:nvPicPr>
        <p:blipFill rotWithShape="1">
          <a:blip r:embed="rId8">
            <a:alphaModFix/>
          </a:blip>
          <a:srcRect/>
          <a:stretch/>
        </p:blipFill>
        <p:spPr>
          <a:xfrm>
            <a:off x="574351" y="1579718"/>
            <a:ext cx="2157277" cy="3698564"/>
          </a:xfrm>
          <a:prstGeom prst="rect">
            <a:avLst/>
          </a:prstGeom>
          <a:noFill/>
          <a:ln w="38100" cap="sq" cmpd="sng">
            <a:solidFill>
              <a:schemeClr val="accent6"/>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9" name="Google Shape;289;p17"/>
          <p:cNvPicPr preferRelativeResize="0"/>
          <p:nvPr/>
        </p:nvPicPr>
        <p:blipFill rotWithShape="1">
          <a:blip r:embed="rId9">
            <a:alphaModFix/>
          </a:blip>
          <a:srcRect/>
          <a:stretch/>
        </p:blipFill>
        <p:spPr>
          <a:xfrm>
            <a:off x="5581352" y="1385026"/>
            <a:ext cx="3132879" cy="1798995"/>
          </a:xfrm>
          <a:prstGeom prst="rect">
            <a:avLst/>
          </a:prstGeom>
          <a:noFill/>
          <a:ln>
            <a:noFill/>
          </a:ln>
        </p:spPr>
      </p:pic>
      <p:pic>
        <p:nvPicPr>
          <p:cNvPr id="290" name="Google Shape;290;p17"/>
          <p:cNvPicPr preferRelativeResize="0"/>
          <p:nvPr/>
        </p:nvPicPr>
        <p:blipFill rotWithShape="1">
          <a:blip r:embed="rId10">
            <a:alphaModFix/>
          </a:blip>
          <a:srcRect/>
          <a:stretch/>
        </p:blipFill>
        <p:spPr>
          <a:xfrm>
            <a:off x="9509592" y="4479466"/>
            <a:ext cx="2841935" cy="22050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8"/>
          <p:cNvPicPr preferRelativeResize="0"/>
          <p:nvPr/>
        </p:nvPicPr>
        <p:blipFill rotWithShape="1">
          <a:blip r:embed="rId3">
            <a:alphaModFix/>
          </a:blip>
          <a:srcRect/>
          <a:stretch/>
        </p:blipFill>
        <p:spPr>
          <a:xfrm>
            <a:off x="0" y="11570"/>
            <a:ext cx="12192000" cy="68348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9"/>
          <p:cNvPicPr preferRelativeResize="0">
            <a:picLocks noGrp="1"/>
          </p:cNvPicPr>
          <p:nvPr>
            <p:ph type="body" idx="1"/>
          </p:nvPr>
        </p:nvPicPr>
        <p:blipFill rotWithShape="1">
          <a:blip r:embed="rId3">
            <a:alphaModFix/>
          </a:blip>
          <a:srcRect/>
          <a:stretch/>
        </p:blipFill>
        <p:spPr>
          <a:xfrm>
            <a:off x="0" y="-99753"/>
            <a:ext cx="12589155" cy="7057505"/>
          </a:xfrm>
          <a:prstGeom prst="rect">
            <a:avLst/>
          </a:prstGeom>
          <a:noFill/>
          <a:ln>
            <a:noFill/>
          </a:ln>
        </p:spPr>
      </p:pic>
      <p:sp>
        <p:nvSpPr>
          <p:cNvPr id="4" name="Google Shape;101;g1dee0af4d96_0_7">
            <a:extLst>
              <a:ext uri="{FF2B5EF4-FFF2-40B4-BE49-F238E27FC236}">
                <a16:creationId xmlns:a16="http://schemas.microsoft.com/office/drawing/2014/main" id="{D3E1B2CB-06BE-86AF-29DD-C20D16B0D53B}"/>
              </a:ext>
            </a:extLst>
          </p:cNvPr>
          <p:cNvSpPr txBox="1"/>
          <p:nvPr/>
        </p:nvSpPr>
        <p:spPr>
          <a:xfrm>
            <a:off x="0" y="230778"/>
            <a:ext cx="10740000"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4800" b="1" i="0" u="none" strike="noStrike" cap="none" dirty="0">
                <a:solidFill>
                  <a:srgbClr val="000000"/>
                </a:solidFill>
                <a:latin typeface="Algerian" panose="04020705040A02060702" pitchFamily="82" charset="0"/>
                <a:ea typeface="Calibri"/>
                <a:cs typeface="Calibri"/>
                <a:sym typeface="Calibri"/>
              </a:rPr>
              <a:t>PLAN DEPARTAMENTAL DE DESARROLLO </a:t>
            </a:r>
            <a:endParaRPr lang="es-ES" sz="4800" dirty="0">
              <a:latin typeface="Algerian" panose="04020705040A02060702" pitchFamily="82" charset="0"/>
            </a:endParaRPr>
          </a:p>
          <a:p>
            <a:pPr marL="0" marR="0" lvl="0" indent="0" algn="ctr" rtl="0">
              <a:spcBef>
                <a:spcPts val="0"/>
              </a:spcBef>
              <a:spcAft>
                <a:spcPts val="0"/>
              </a:spcAft>
              <a:buNone/>
            </a:pPr>
            <a:r>
              <a:rPr lang="es-ES" sz="4800" b="1" i="0" u="none" strike="noStrike" cap="none" dirty="0">
                <a:solidFill>
                  <a:srgbClr val="000000"/>
                </a:solidFill>
                <a:latin typeface="Algerian" panose="04020705040A02060702" pitchFamily="82" charset="0"/>
                <a:ea typeface="Calibri"/>
                <a:cs typeface="Calibri"/>
                <a:sym typeface="Calibri"/>
              </a:rPr>
              <a:t>HUILA CRECE 2020-2023</a:t>
            </a:r>
            <a:endParaRPr lang="es-ES" sz="4800" dirty="0">
              <a:latin typeface="Algerian" panose="04020705040A02060702" pitchFamily="82" charset="0"/>
            </a:endParaRPr>
          </a:p>
        </p:txBody>
      </p:sp>
      <p:sp>
        <p:nvSpPr>
          <p:cNvPr id="5" name="Google Shape;102;g1dee0af4d96_0_7">
            <a:extLst>
              <a:ext uri="{FF2B5EF4-FFF2-40B4-BE49-F238E27FC236}">
                <a16:creationId xmlns:a16="http://schemas.microsoft.com/office/drawing/2014/main" id="{1D515A99-24E3-3000-E9BF-AD56BE88B8C3}"/>
              </a:ext>
            </a:extLst>
          </p:cNvPr>
          <p:cNvSpPr txBox="1"/>
          <p:nvPr/>
        </p:nvSpPr>
        <p:spPr>
          <a:xfrm>
            <a:off x="155448" y="4199445"/>
            <a:ext cx="12036552"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0" i="0" u="none" strike="noStrike" cap="none" dirty="0">
                <a:solidFill>
                  <a:schemeClr val="dk1"/>
                </a:solidFill>
                <a:latin typeface="Arial Black"/>
                <a:ea typeface="Arial Black"/>
                <a:cs typeface="Arial Black"/>
                <a:sym typeface="Arial Black"/>
              </a:rPr>
              <a:t>HUILA CRECE CON EL FOMENTO A LA RECREACIÓN, LA ACTIVIDAD FÍSICA, EL DEPORTE Y CON ENFOQUE DIFERENCIAL.</a:t>
            </a:r>
            <a:endParaRPr sz="2800" dirty="0"/>
          </a:p>
        </p:txBody>
      </p:sp>
    </p:spTree>
    <p:extLst>
      <p:ext uri="{BB962C8B-B14F-4D97-AF65-F5344CB8AC3E}">
        <p14:creationId xmlns:p14="http://schemas.microsoft.com/office/powerpoint/2010/main" val="366259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9"/>
          <p:cNvPicPr preferRelativeResize="0">
            <a:picLocks noGrp="1"/>
          </p:cNvPicPr>
          <p:nvPr>
            <p:ph type="body" idx="1"/>
          </p:nvPr>
        </p:nvPicPr>
        <p:blipFill rotWithShape="1">
          <a:blip r:embed="rId3">
            <a:alphaModFix/>
          </a:blip>
          <a:srcRect/>
          <a:stretch/>
        </p:blipFill>
        <p:spPr>
          <a:xfrm>
            <a:off x="0" y="-99753"/>
            <a:ext cx="12589155" cy="7057505"/>
          </a:xfrm>
          <a:prstGeom prst="rect">
            <a:avLst/>
          </a:prstGeom>
          <a:noFill/>
          <a:ln>
            <a:noFill/>
          </a:ln>
        </p:spPr>
      </p:pic>
      <p:sp>
        <p:nvSpPr>
          <p:cNvPr id="5" name="Google Shape;102;g1dee0af4d96_0_7">
            <a:extLst>
              <a:ext uri="{FF2B5EF4-FFF2-40B4-BE49-F238E27FC236}">
                <a16:creationId xmlns:a16="http://schemas.microsoft.com/office/drawing/2014/main" id="{1D515A99-24E3-3000-E9BF-AD56BE88B8C3}"/>
              </a:ext>
            </a:extLst>
          </p:cNvPr>
          <p:cNvSpPr txBox="1"/>
          <p:nvPr/>
        </p:nvSpPr>
        <p:spPr>
          <a:xfrm>
            <a:off x="3383280" y="1424526"/>
            <a:ext cx="7306056"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i="0" u="none" strike="noStrike" cap="none" dirty="0">
                <a:solidFill>
                  <a:schemeClr val="dk1"/>
                </a:solidFill>
                <a:latin typeface="Bahnschrift Light" panose="020B0502040204020203" pitchFamily="34" charset="0"/>
                <a:ea typeface="Arial Black"/>
                <a:cs typeface="Arial Black"/>
                <a:sym typeface="Arial Black"/>
              </a:rPr>
              <a:t>Organizar y ejecutar las actividades en materia de recreación, aprovechamiento del tiempo libre  y el deporte formativo, dirigidas a los diferentes grupos poblacionales brindando espacios para la recreación y detectando talentos deportivos, en aras de mejorar la calidad de vida de los huilenses e incentivar el deporte escolar.</a:t>
            </a:r>
            <a:endParaRPr dirty="0">
              <a:latin typeface="Bahnschrift Light" panose="020B0502040204020203" pitchFamily="34" charset="0"/>
            </a:endParaRPr>
          </a:p>
        </p:txBody>
      </p:sp>
      <p:sp>
        <p:nvSpPr>
          <p:cNvPr id="2" name="CuadroTexto 1">
            <a:extLst>
              <a:ext uri="{FF2B5EF4-FFF2-40B4-BE49-F238E27FC236}">
                <a16:creationId xmlns:a16="http://schemas.microsoft.com/office/drawing/2014/main" id="{4F91FBCE-7EC8-E478-4F5A-5653A8BA5C57}"/>
              </a:ext>
            </a:extLst>
          </p:cNvPr>
          <p:cNvSpPr txBox="1"/>
          <p:nvPr/>
        </p:nvSpPr>
        <p:spPr>
          <a:xfrm>
            <a:off x="1600200" y="246888"/>
            <a:ext cx="7935580" cy="830997"/>
          </a:xfrm>
          <a:prstGeom prst="rect">
            <a:avLst/>
          </a:prstGeom>
          <a:noFill/>
        </p:spPr>
        <p:txBody>
          <a:bodyPr wrap="square" rtlCol="0">
            <a:spAutoFit/>
          </a:bodyPr>
          <a:lstStyle/>
          <a:p>
            <a:r>
              <a:rPr lang="es-ES" sz="4800" b="1" dirty="0">
                <a:latin typeface="Algerian" panose="04020705040A02060702" pitchFamily="82" charset="0"/>
              </a:rPr>
              <a:t>OBJETIVO DEL PROCESO</a:t>
            </a:r>
            <a:endParaRPr lang="es-CO" sz="4800" b="1" dirty="0">
              <a:latin typeface="Algerian" panose="04020705040A02060702" pitchFamily="82" charset="0"/>
            </a:endParaRPr>
          </a:p>
        </p:txBody>
      </p:sp>
      <p:sp>
        <p:nvSpPr>
          <p:cNvPr id="3" name="CuadroTexto 2">
            <a:extLst>
              <a:ext uri="{FF2B5EF4-FFF2-40B4-BE49-F238E27FC236}">
                <a16:creationId xmlns:a16="http://schemas.microsoft.com/office/drawing/2014/main" id="{8FB7AE1F-07F8-6641-C035-0E0E1F62D49F}"/>
              </a:ext>
            </a:extLst>
          </p:cNvPr>
          <p:cNvSpPr txBox="1"/>
          <p:nvPr/>
        </p:nvSpPr>
        <p:spPr>
          <a:xfrm>
            <a:off x="5751576" y="3494523"/>
            <a:ext cx="6596678" cy="830997"/>
          </a:xfrm>
          <a:prstGeom prst="rect">
            <a:avLst/>
          </a:prstGeom>
          <a:noFill/>
        </p:spPr>
        <p:txBody>
          <a:bodyPr wrap="none" rtlCol="0">
            <a:spAutoFit/>
          </a:bodyPr>
          <a:lstStyle/>
          <a:p>
            <a:r>
              <a:rPr lang="es-ES" sz="4800" b="1" dirty="0">
                <a:latin typeface="Algerian" panose="04020705040A02060702" pitchFamily="82" charset="0"/>
              </a:rPr>
              <a:t>ALCANCE DE PROCESO</a:t>
            </a:r>
            <a:endParaRPr lang="es-CO" sz="4800" b="1" dirty="0">
              <a:latin typeface="Algerian" panose="04020705040A02060702" pitchFamily="82" charset="0"/>
            </a:endParaRPr>
          </a:p>
        </p:txBody>
      </p:sp>
      <p:sp>
        <p:nvSpPr>
          <p:cNvPr id="7" name="CuadroTexto 6">
            <a:extLst>
              <a:ext uri="{FF2B5EF4-FFF2-40B4-BE49-F238E27FC236}">
                <a16:creationId xmlns:a16="http://schemas.microsoft.com/office/drawing/2014/main" id="{7079AA35-B462-494D-884C-CEF3D1CBF75A}"/>
              </a:ext>
            </a:extLst>
          </p:cNvPr>
          <p:cNvSpPr txBox="1"/>
          <p:nvPr/>
        </p:nvSpPr>
        <p:spPr>
          <a:xfrm>
            <a:off x="4194810" y="4672161"/>
            <a:ext cx="7683246" cy="1323439"/>
          </a:xfrm>
          <a:prstGeom prst="rect">
            <a:avLst/>
          </a:prstGeom>
          <a:noFill/>
        </p:spPr>
        <p:txBody>
          <a:bodyPr wrap="square">
            <a:spAutoFit/>
          </a:bodyPr>
          <a:lstStyle/>
          <a:p>
            <a:pPr algn="just"/>
            <a:r>
              <a:rPr lang="es-CO" sz="2000" dirty="0">
                <a:latin typeface="Bahnschrift Light" panose="020B0502040204020203" pitchFamily="34" charset="0"/>
              </a:rPr>
              <a:t>El proceso inicia con la organización y ejecución de las actividades conforme a los instrumentos de planeación (Plan de Desarrollo) y finaliza con la evaluación y retroalimentación de las actividades desarrolladas en el proceso. </a:t>
            </a:r>
          </a:p>
        </p:txBody>
      </p:sp>
    </p:spTree>
    <p:extLst>
      <p:ext uri="{BB962C8B-B14F-4D97-AF65-F5344CB8AC3E}">
        <p14:creationId xmlns:p14="http://schemas.microsoft.com/office/powerpoint/2010/main" val="356553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
          <p:cNvPicPr preferRelativeResize="0">
            <a:picLocks noGrp="1"/>
          </p:cNvPicPr>
          <p:nvPr>
            <p:ph type="body" idx="1"/>
          </p:nvPr>
        </p:nvPicPr>
        <p:blipFill rotWithShape="1">
          <a:blip r:embed="rId3">
            <a:alphaModFix/>
          </a:blip>
          <a:srcRect/>
          <a:stretch/>
        </p:blipFill>
        <p:spPr>
          <a:xfrm>
            <a:off x="0" y="0"/>
            <a:ext cx="12233400" cy="6858000"/>
          </a:xfrm>
          <a:prstGeom prst="rect">
            <a:avLst/>
          </a:prstGeom>
          <a:noFill/>
          <a:ln>
            <a:noFill/>
          </a:ln>
        </p:spPr>
      </p:pic>
      <p:sp>
        <p:nvSpPr>
          <p:cNvPr id="109" name="Google Shape;109;p2"/>
          <p:cNvSpPr txBox="1">
            <a:spLocks noGrp="1"/>
          </p:cNvSpPr>
          <p:nvPr>
            <p:ph type="title"/>
          </p:nvPr>
        </p:nvSpPr>
        <p:spPr>
          <a:xfrm>
            <a:off x="67193" y="40379"/>
            <a:ext cx="11213951" cy="10156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Arial Black"/>
              <a:buNone/>
            </a:pPr>
            <a:r>
              <a:rPr lang="es-ES" sz="2800" b="1" dirty="0">
                <a:latin typeface="Algerian" panose="04020705040A02060702" pitchFamily="82" charset="0"/>
                <a:ea typeface="Arial Black"/>
                <a:cs typeface="Arial Black"/>
                <a:sym typeface="Arial Black"/>
              </a:rPr>
              <a:t>RECREACIÓN Y APROVECHAMIENTO DEL TIEMPO LIBRE EN EL DEPARTAMENTO DEL HUILA</a:t>
            </a:r>
            <a:endParaRPr sz="2800" dirty="0">
              <a:latin typeface="Algerian" panose="04020705040A02060702" pitchFamily="82" charset="0"/>
              <a:ea typeface="Arial Black"/>
              <a:cs typeface="Arial Black"/>
              <a:sym typeface="Arial Black"/>
            </a:endParaRPr>
          </a:p>
        </p:txBody>
      </p:sp>
      <p:sp>
        <p:nvSpPr>
          <p:cNvPr id="110" name="Google Shape;110;p2"/>
          <p:cNvSpPr txBox="1"/>
          <p:nvPr/>
        </p:nvSpPr>
        <p:spPr>
          <a:xfrm>
            <a:off x="239540" y="1224842"/>
            <a:ext cx="43697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200" b="1" i="0" u="none" strike="noStrike" cap="none" dirty="0">
                <a:solidFill>
                  <a:schemeClr val="dk1"/>
                </a:solidFill>
                <a:latin typeface="Algerian" panose="04020705040A02060702" pitchFamily="82" charset="0"/>
                <a:ea typeface="Calibri"/>
                <a:cs typeface="Calibri"/>
                <a:sym typeface="Calibri"/>
              </a:rPr>
              <a:t>LÚDICA</a:t>
            </a:r>
            <a:endParaRPr sz="2400" b="1" i="0" u="none" strike="noStrike" cap="none" dirty="0">
              <a:solidFill>
                <a:schemeClr val="dk1"/>
              </a:solidFill>
              <a:latin typeface="Algerian" panose="04020705040A02060702" pitchFamily="82" charset="0"/>
              <a:ea typeface="Calibri"/>
              <a:cs typeface="Calibri"/>
              <a:sym typeface="Calibri"/>
            </a:endParaRPr>
          </a:p>
        </p:txBody>
      </p:sp>
      <p:sp>
        <p:nvSpPr>
          <p:cNvPr id="111" name="Google Shape;111;p2"/>
          <p:cNvSpPr txBox="1"/>
          <p:nvPr/>
        </p:nvSpPr>
        <p:spPr>
          <a:xfrm>
            <a:off x="314956" y="2025053"/>
            <a:ext cx="4770981"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chemeClr val="dk1"/>
                </a:solidFill>
                <a:latin typeface="Calibri"/>
                <a:ea typeface="Calibri"/>
                <a:cs typeface="Calibri"/>
                <a:sym typeface="Calibri"/>
              </a:rPr>
              <a:t>Concepto por medio del cual se expresan emociones a través de una gran cantidad de medios, uno de los cuales es el juego sin que se confunda con </a:t>
            </a:r>
            <a:r>
              <a:rPr lang="es-ES" sz="2000" dirty="0">
                <a:solidFill>
                  <a:schemeClr val="dk1"/>
                </a:solidFill>
                <a:latin typeface="Calibri"/>
                <a:ea typeface="Calibri"/>
                <a:cs typeface="Calibri"/>
                <a:sym typeface="Calibri"/>
              </a:rPr>
              <a:t>éste</a:t>
            </a:r>
            <a:r>
              <a:rPr lang="es-ES" sz="2000" b="0" i="0" u="none" strike="noStrike" cap="none" dirty="0">
                <a:solidFill>
                  <a:schemeClr val="dk1"/>
                </a:solidFill>
                <a:latin typeface="Calibri"/>
                <a:ea typeface="Calibri"/>
                <a:cs typeface="Calibri"/>
                <a:sym typeface="Calibri"/>
              </a:rPr>
              <a:t>; un baile, escuchar música y leer pueden considerarse actividades lúdicas.</a:t>
            </a:r>
            <a:endParaRPr sz="2000" b="0" i="0" u="none" strike="noStrike" cap="none" dirty="0">
              <a:solidFill>
                <a:schemeClr val="dk1"/>
              </a:solidFill>
              <a:latin typeface="Calibri"/>
              <a:ea typeface="Calibri"/>
              <a:cs typeface="Calibri"/>
              <a:sym typeface="Calibri"/>
            </a:endParaRPr>
          </a:p>
        </p:txBody>
      </p:sp>
      <p:sp>
        <p:nvSpPr>
          <p:cNvPr id="112" name="Google Shape;112;p2"/>
          <p:cNvSpPr txBox="1"/>
          <p:nvPr/>
        </p:nvSpPr>
        <p:spPr>
          <a:xfrm>
            <a:off x="5504689" y="1322118"/>
            <a:ext cx="62345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Calibri"/>
              <a:buNone/>
            </a:pPr>
            <a:r>
              <a:rPr lang="es-ES" sz="2800" b="1" dirty="0">
                <a:solidFill>
                  <a:schemeClr val="dk1"/>
                </a:solidFill>
                <a:latin typeface="Algerian" panose="04020705040A02060702" pitchFamily="82" charset="0"/>
                <a:ea typeface="Calibri"/>
                <a:cs typeface="Calibri"/>
                <a:sym typeface="Calibri"/>
              </a:rPr>
              <a:t>RECREACIÓN</a:t>
            </a:r>
            <a:endParaRPr sz="2800" b="1" i="0" u="none" strike="noStrike" cap="none" dirty="0">
              <a:solidFill>
                <a:schemeClr val="dk1"/>
              </a:solidFill>
              <a:latin typeface="Algerian" panose="04020705040A02060702" pitchFamily="82" charset="0"/>
              <a:ea typeface="Calibri"/>
              <a:cs typeface="Calibri"/>
              <a:sym typeface="Calibri"/>
            </a:endParaRPr>
          </a:p>
        </p:txBody>
      </p:sp>
      <p:sp>
        <p:nvSpPr>
          <p:cNvPr id="113" name="Google Shape;113;p2"/>
          <p:cNvSpPr txBox="1"/>
          <p:nvPr/>
        </p:nvSpPr>
        <p:spPr>
          <a:xfrm>
            <a:off x="5627802" y="1925227"/>
            <a:ext cx="6399185"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chemeClr val="dk1"/>
                </a:solidFill>
                <a:latin typeface="Calibri"/>
                <a:ea typeface="Calibri"/>
                <a:cs typeface="Calibri"/>
                <a:sym typeface="Calibri"/>
              </a:rPr>
              <a:t>Es un proceso de acción participativa y dinámica que facilita entender la vida como una vivencia de disfrute, creación y libertad, en el pleno desarrollo de las potencialidades del ser humano para su realización y mejoramiento de la calidad individual y social mediante la práctica de actividades físicas  intelectuales de esparcimiento.</a:t>
            </a:r>
            <a:endParaRPr dirty="0"/>
          </a:p>
        </p:txBody>
      </p:sp>
      <p:sp>
        <p:nvSpPr>
          <p:cNvPr id="114" name="Google Shape;114;p2"/>
          <p:cNvSpPr txBox="1"/>
          <p:nvPr/>
        </p:nvSpPr>
        <p:spPr>
          <a:xfrm>
            <a:off x="2424400" y="4063830"/>
            <a:ext cx="788046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1" i="0" u="none" strike="noStrike" cap="none" dirty="0">
                <a:solidFill>
                  <a:schemeClr val="dk1"/>
                </a:solidFill>
                <a:latin typeface="Algerian" panose="04020705040A02060702" pitchFamily="82" charset="0"/>
                <a:ea typeface="Calibri"/>
                <a:cs typeface="Calibri"/>
                <a:sym typeface="Calibri"/>
              </a:rPr>
              <a:t>APROVECHAMIENTO DEL TIEMPO LIBRE</a:t>
            </a:r>
            <a:endParaRPr dirty="0">
              <a:latin typeface="Algerian" panose="04020705040A02060702" pitchFamily="82" charset="0"/>
            </a:endParaRPr>
          </a:p>
        </p:txBody>
      </p:sp>
      <p:sp>
        <p:nvSpPr>
          <p:cNvPr id="115" name="Google Shape;115;p2"/>
          <p:cNvSpPr txBox="1"/>
          <p:nvPr/>
        </p:nvSpPr>
        <p:spPr>
          <a:xfrm>
            <a:off x="2196445" y="5006203"/>
            <a:ext cx="983054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0" i="0" u="none" strike="noStrike" cap="none" dirty="0">
                <a:solidFill>
                  <a:schemeClr val="dk1"/>
                </a:solidFill>
                <a:latin typeface="Calibri"/>
                <a:ea typeface="Calibri"/>
                <a:cs typeface="Calibri"/>
                <a:sym typeface="Calibri"/>
              </a:rPr>
              <a:t>Es el uso constructivo que el ser humano hace de él, en beneficio de su enriquecimiento personal y del disfrute de la vida, en forma individual o colectiva. Tiene como funciones básicas el descanso, la diversión, el complemento de la formación, la socialización, la creatividad, el desarrollo personal, la liberación en el trabajo y la recuperación </a:t>
            </a:r>
            <a:r>
              <a:rPr lang="es-ES" sz="1800" dirty="0">
                <a:solidFill>
                  <a:schemeClr val="dk1"/>
                </a:solidFill>
                <a:latin typeface="Calibri"/>
                <a:ea typeface="Calibri"/>
                <a:cs typeface="Calibri"/>
                <a:sym typeface="Calibri"/>
              </a:rPr>
              <a:t>psicológica</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a:picLocks noGrp="1"/>
          </p:cNvPicPr>
          <p:nvPr>
            <p:ph type="body" idx="1"/>
          </p:nvPr>
        </p:nvPicPr>
        <p:blipFill rotWithShape="1">
          <a:blip r:embed="rId3">
            <a:alphaModFix/>
          </a:blip>
          <a:srcRect/>
          <a:stretch/>
        </p:blipFill>
        <p:spPr>
          <a:xfrm>
            <a:off x="0" y="0"/>
            <a:ext cx="12589200" cy="7057500"/>
          </a:xfrm>
          <a:prstGeom prst="rect">
            <a:avLst/>
          </a:prstGeom>
          <a:noFill/>
          <a:ln>
            <a:noFill/>
          </a:ln>
        </p:spPr>
      </p:pic>
      <p:sp>
        <p:nvSpPr>
          <p:cNvPr id="121" name="Google Shape;121;p3"/>
          <p:cNvSpPr txBox="1"/>
          <p:nvPr/>
        </p:nvSpPr>
        <p:spPr>
          <a:xfrm>
            <a:off x="3114251" y="2022876"/>
            <a:ext cx="8989765" cy="25545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chemeClr val="dk1"/>
                </a:solidFill>
                <a:latin typeface="Merriweather Sans"/>
                <a:ea typeface="Merriweather Sans"/>
                <a:cs typeface="Merriweather Sans"/>
                <a:sym typeface="Merriweather Sans"/>
              </a:rPr>
              <a:t>La Estrategia Nacional de Recreación para la Primera Infancia, tiene como propósito central el posicionamiento de la recreación como un derecho de los niños y niñas de cero a seis años, lo cual permitirá tener mejores condiciones de desarrollo para sus vidas. Adicionalmente, la estrategia involucra a padres, madres, cuidadores e instituciones comprometidas con la primera infancia en el país, en el alcance de este propósito. Para su dinamización propone el desarrollo de acciones en cuatro áreas de efectividad, que son gestión, formación, investigación y vivencias.</a:t>
            </a:r>
            <a:endParaRPr sz="2000" b="0" i="0" u="none" strike="noStrike" cap="none" dirty="0">
              <a:solidFill>
                <a:schemeClr val="dk1"/>
              </a:solidFill>
              <a:latin typeface="Merriweather Sans"/>
              <a:ea typeface="Merriweather Sans"/>
              <a:cs typeface="Merriweather Sans"/>
              <a:sym typeface="Merriweather Sans"/>
            </a:endParaRPr>
          </a:p>
        </p:txBody>
      </p:sp>
      <p:sp>
        <p:nvSpPr>
          <p:cNvPr id="122" name="Google Shape;122;p3"/>
          <p:cNvSpPr txBox="1">
            <a:spLocks noGrp="1"/>
          </p:cNvSpPr>
          <p:nvPr>
            <p:ph type="title"/>
          </p:nvPr>
        </p:nvSpPr>
        <p:spPr>
          <a:xfrm>
            <a:off x="2607886" y="677538"/>
            <a:ext cx="6618409" cy="667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br>
              <a:rPr lang="es-ES" sz="4800" b="1" dirty="0"/>
            </a:br>
            <a:r>
              <a:rPr lang="es-ES" sz="6000" b="1" dirty="0">
                <a:latin typeface="Algerian" panose="04020705040A02060702" pitchFamily="82" charset="0"/>
              </a:rPr>
              <a:t>MANDALAVIDA</a:t>
            </a:r>
            <a:br>
              <a:rPr lang="es-ES" sz="4800" b="1" dirty="0"/>
            </a:br>
            <a:endParaRPr sz="4800" dirty="0"/>
          </a:p>
        </p:txBody>
      </p:sp>
      <p:pic>
        <p:nvPicPr>
          <p:cNvPr id="123" name="Google Shape;123;p3"/>
          <p:cNvPicPr preferRelativeResize="0"/>
          <p:nvPr/>
        </p:nvPicPr>
        <p:blipFill>
          <a:blip r:embed="rId4">
            <a:alphaModFix/>
          </a:blip>
          <a:stretch>
            <a:fillRect/>
          </a:stretch>
        </p:blipFill>
        <p:spPr>
          <a:xfrm>
            <a:off x="9101351" y="4808716"/>
            <a:ext cx="2586637" cy="1422111"/>
          </a:xfrm>
          <a:prstGeom prst="rect">
            <a:avLst/>
          </a:prstGeom>
          <a:noFill/>
          <a:ln>
            <a:noFill/>
          </a:ln>
        </p:spPr>
      </p:pic>
      <p:pic>
        <p:nvPicPr>
          <p:cNvPr id="124" name="Google Shape;124;p3"/>
          <p:cNvPicPr preferRelativeResize="0"/>
          <p:nvPr/>
        </p:nvPicPr>
        <p:blipFill rotWithShape="1">
          <a:blip r:embed="rId5">
            <a:alphaModFix/>
          </a:blip>
          <a:srcRect l="16710" t="171250" r="-16710" b="-171250"/>
          <a:stretch/>
        </p:blipFill>
        <p:spPr>
          <a:xfrm>
            <a:off x="6788125" y="4346046"/>
            <a:ext cx="2744376" cy="2491326"/>
          </a:xfrm>
          <a:prstGeom prst="rect">
            <a:avLst/>
          </a:prstGeom>
          <a:noFill/>
          <a:ln>
            <a:noFill/>
          </a:ln>
        </p:spPr>
      </p:pic>
      <p:pic>
        <p:nvPicPr>
          <p:cNvPr id="125" name="Google Shape;125;p3"/>
          <p:cNvPicPr preferRelativeResize="0"/>
          <p:nvPr/>
        </p:nvPicPr>
        <p:blipFill>
          <a:blip r:embed="rId5">
            <a:alphaModFix/>
          </a:blip>
          <a:stretch>
            <a:fillRect/>
          </a:stretch>
        </p:blipFill>
        <p:spPr>
          <a:xfrm>
            <a:off x="222087" y="800031"/>
            <a:ext cx="2051075" cy="1877181"/>
          </a:xfrm>
          <a:prstGeom prst="rect">
            <a:avLst/>
          </a:prstGeom>
          <a:noFill/>
          <a:ln>
            <a:noFill/>
          </a:ln>
        </p:spPr>
      </p:pic>
      <p:pic>
        <p:nvPicPr>
          <p:cNvPr id="126" name="Google Shape;126;p3"/>
          <p:cNvPicPr preferRelativeResize="0"/>
          <p:nvPr/>
        </p:nvPicPr>
        <p:blipFill>
          <a:blip r:embed="rId6">
            <a:alphaModFix/>
          </a:blip>
          <a:stretch>
            <a:fillRect/>
          </a:stretch>
        </p:blipFill>
        <p:spPr>
          <a:xfrm>
            <a:off x="3193374" y="4808718"/>
            <a:ext cx="2234103" cy="1501032"/>
          </a:xfrm>
          <a:prstGeom prst="rect">
            <a:avLst/>
          </a:prstGeom>
          <a:noFill/>
          <a:ln>
            <a:noFill/>
          </a:ln>
        </p:spPr>
      </p:pic>
      <p:pic>
        <p:nvPicPr>
          <p:cNvPr id="127" name="Google Shape;127;p3"/>
          <p:cNvPicPr preferRelativeResize="0"/>
          <p:nvPr/>
        </p:nvPicPr>
        <p:blipFill>
          <a:blip r:embed="rId7">
            <a:alphaModFix/>
          </a:blip>
          <a:stretch>
            <a:fillRect/>
          </a:stretch>
        </p:blipFill>
        <p:spPr>
          <a:xfrm>
            <a:off x="5852918" y="4808715"/>
            <a:ext cx="2744376" cy="14221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4"/>
          <p:cNvPicPr preferRelativeResize="0">
            <a:picLocks noGrp="1"/>
          </p:cNvPicPr>
          <p:nvPr>
            <p:ph type="body" idx="1"/>
          </p:nvPr>
        </p:nvPicPr>
        <p:blipFill rotWithShape="1">
          <a:blip r:embed="rId3">
            <a:alphaModFix/>
          </a:blip>
          <a:srcRect/>
          <a:stretch/>
        </p:blipFill>
        <p:spPr>
          <a:xfrm>
            <a:off x="-198600" y="0"/>
            <a:ext cx="12589200" cy="7057500"/>
          </a:xfrm>
          <a:prstGeom prst="rect">
            <a:avLst/>
          </a:prstGeom>
          <a:noFill/>
          <a:ln>
            <a:noFill/>
          </a:ln>
        </p:spPr>
      </p:pic>
      <p:sp>
        <p:nvSpPr>
          <p:cNvPr id="133" name="Google Shape;133;p4"/>
          <p:cNvSpPr txBox="1"/>
          <p:nvPr/>
        </p:nvSpPr>
        <p:spPr>
          <a:xfrm>
            <a:off x="3907475" y="717625"/>
            <a:ext cx="4505400" cy="34778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chemeClr val="dk1"/>
                </a:solidFill>
                <a:latin typeface="Arial Narrow" panose="020B0606020202030204" pitchFamily="34" charset="0"/>
                <a:ea typeface="Merriweather Sans"/>
                <a:cs typeface="Merriweather Sans"/>
                <a:sym typeface="Merriweather Sans"/>
              </a:rPr>
              <a:t>Es un programa de educación extraescolar para </a:t>
            </a:r>
            <a:r>
              <a:rPr lang="es-ES" sz="2000" dirty="0">
                <a:solidFill>
                  <a:schemeClr val="dk1"/>
                </a:solidFill>
                <a:latin typeface="Arial Narrow" panose="020B0606020202030204" pitchFamily="34" charset="0"/>
                <a:ea typeface="Merriweather Sans"/>
                <a:cs typeface="Merriweather Sans"/>
                <a:sym typeface="Merriweather Sans"/>
              </a:rPr>
              <a:t>adolescentes</a:t>
            </a:r>
            <a:r>
              <a:rPr lang="es-ES" sz="2000" b="0" i="0" u="none" strike="noStrike" cap="none" dirty="0">
                <a:solidFill>
                  <a:schemeClr val="dk1"/>
                </a:solidFill>
                <a:latin typeface="Arial Narrow" panose="020B0606020202030204" pitchFamily="34" charset="0"/>
                <a:ea typeface="Merriweather Sans"/>
                <a:cs typeface="Merriweather Sans"/>
                <a:sym typeface="Merriweather Sans"/>
              </a:rPr>
              <a:t> y  jóvenes voluntarios entre los 13 y los 28 años, el cual busca contribuir al mejoramiento de su formación y desarrollo integral, afianzar valores a través de actividades recreativas, deportivas y culturales, con una filosofía de servicio a los demás, amor por la naturaleza y por nuestra nación, las cuales son realizadas en contacto con la naturaleza para disfrute y aprovechamiento del tiempo libre</a:t>
            </a:r>
            <a:r>
              <a:rPr lang="es-ES" sz="2000" b="0" i="0" u="none" strike="noStrike" cap="none" dirty="0">
                <a:solidFill>
                  <a:schemeClr val="dk1"/>
                </a:solidFill>
                <a:latin typeface="Merriweather Sans"/>
                <a:ea typeface="Merriweather Sans"/>
                <a:cs typeface="Merriweather Sans"/>
                <a:sym typeface="Merriweather Sans"/>
              </a:rPr>
              <a:t>.</a:t>
            </a:r>
            <a:endParaRPr sz="2000" b="0" i="0" u="none" strike="noStrike" cap="none" dirty="0">
              <a:solidFill>
                <a:schemeClr val="dk1"/>
              </a:solidFill>
              <a:latin typeface="Merriweather Sans"/>
              <a:ea typeface="Merriweather Sans"/>
              <a:cs typeface="Merriweather Sans"/>
              <a:sym typeface="Merriweather Sans"/>
            </a:endParaRPr>
          </a:p>
        </p:txBody>
      </p:sp>
      <p:sp>
        <p:nvSpPr>
          <p:cNvPr id="134" name="Google Shape;134;p4"/>
          <p:cNvSpPr txBox="1">
            <a:spLocks noGrp="1"/>
          </p:cNvSpPr>
          <p:nvPr>
            <p:ph type="title"/>
          </p:nvPr>
        </p:nvSpPr>
        <p:spPr>
          <a:xfrm>
            <a:off x="76375" y="0"/>
            <a:ext cx="6706800" cy="618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s-ES" sz="4400" b="1" dirty="0"/>
            </a:br>
            <a:r>
              <a:rPr lang="es-ES" sz="3600" b="1" dirty="0">
                <a:latin typeface="Algerian" panose="04020705040A02060702" pitchFamily="82" charset="0"/>
              </a:rPr>
              <a:t>CAMPAMENTOS JUVENILES</a:t>
            </a:r>
            <a:br>
              <a:rPr lang="es-ES" sz="4400" b="1" dirty="0"/>
            </a:br>
            <a:endParaRPr dirty="0"/>
          </a:p>
        </p:txBody>
      </p:sp>
      <p:pic>
        <p:nvPicPr>
          <p:cNvPr id="135" name="Google Shape;135;p4"/>
          <p:cNvPicPr preferRelativeResize="0"/>
          <p:nvPr/>
        </p:nvPicPr>
        <p:blipFill>
          <a:blip r:embed="rId4">
            <a:alphaModFix/>
          </a:blip>
          <a:stretch>
            <a:fillRect/>
          </a:stretch>
        </p:blipFill>
        <p:spPr>
          <a:xfrm>
            <a:off x="76375" y="549150"/>
            <a:ext cx="3701500" cy="2660549"/>
          </a:xfrm>
          <a:prstGeom prst="rect">
            <a:avLst/>
          </a:prstGeom>
          <a:noFill/>
          <a:ln>
            <a:noFill/>
          </a:ln>
        </p:spPr>
      </p:pic>
      <p:pic>
        <p:nvPicPr>
          <p:cNvPr id="136" name="Google Shape;136;p4"/>
          <p:cNvPicPr preferRelativeResize="0"/>
          <p:nvPr/>
        </p:nvPicPr>
        <p:blipFill>
          <a:blip r:embed="rId5">
            <a:alphaModFix/>
          </a:blip>
          <a:stretch>
            <a:fillRect/>
          </a:stretch>
        </p:blipFill>
        <p:spPr>
          <a:xfrm>
            <a:off x="76375" y="3209700"/>
            <a:ext cx="3701501" cy="2521924"/>
          </a:xfrm>
          <a:prstGeom prst="rect">
            <a:avLst/>
          </a:prstGeom>
          <a:noFill/>
          <a:ln>
            <a:noFill/>
          </a:ln>
        </p:spPr>
      </p:pic>
      <p:pic>
        <p:nvPicPr>
          <p:cNvPr id="137" name="Google Shape;137;p4"/>
          <p:cNvPicPr preferRelativeResize="0"/>
          <p:nvPr/>
        </p:nvPicPr>
        <p:blipFill rotWithShape="1">
          <a:blip r:embed="rId6">
            <a:alphaModFix/>
          </a:blip>
          <a:srcRect l="32387" t="29952" r="32292" b="23114"/>
          <a:stretch/>
        </p:blipFill>
        <p:spPr>
          <a:xfrm>
            <a:off x="8502575" y="2017575"/>
            <a:ext cx="3847800" cy="2660550"/>
          </a:xfrm>
          <a:prstGeom prst="rect">
            <a:avLst/>
          </a:prstGeom>
          <a:noFill/>
          <a:ln>
            <a:noFill/>
          </a:ln>
        </p:spPr>
      </p:pic>
      <p:pic>
        <p:nvPicPr>
          <p:cNvPr id="138" name="Google Shape;138;p4"/>
          <p:cNvPicPr preferRelativeResize="0"/>
          <p:nvPr/>
        </p:nvPicPr>
        <p:blipFill>
          <a:blip r:embed="rId7">
            <a:alphaModFix/>
          </a:blip>
          <a:stretch>
            <a:fillRect/>
          </a:stretch>
        </p:blipFill>
        <p:spPr>
          <a:xfrm>
            <a:off x="4769637" y="4470662"/>
            <a:ext cx="2781076" cy="2217076"/>
          </a:xfrm>
          <a:prstGeom prst="rect">
            <a:avLst/>
          </a:prstGeom>
          <a:noFill/>
          <a:ln>
            <a:noFill/>
          </a:ln>
        </p:spPr>
      </p:pic>
      <p:pic>
        <p:nvPicPr>
          <p:cNvPr id="139" name="Google Shape;139;p4"/>
          <p:cNvPicPr preferRelativeResize="0"/>
          <p:nvPr/>
        </p:nvPicPr>
        <p:blipFill rotWithShape="1">
          <a:blip r:embed="rId8">
            <a:alphaModFix/>
          </a:blip>
          <a:srcRect l="1290" t="38308" r="-1289" b="33784"/>
          <a:stretch/>
        </p:blipFill>
        <p:spPr>
          <a:xfrm>
            <a:off x="8267824" y="4565286"/>
            <a:ext cx="3847801" cy="23326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5"/>
          <p:cNvPicPr preferRelativeResize="0">
            <a:picLocks noGrp="1"/>
          </p:cNvPicPr>
          <p:nvPr>
            <p:ph type="body" idx="1"/>
          </p:nvPr>
        </p:nvPicPr>
        <p:blipFill rotWithShape="1">
          <a:blip r:embed="rId3">
            <a:alphaModFix/>
          </a:blip>
          <a:srcRect/>
          <a:stretch/>
        </p:blipFill>
        <p:spPr>
          <a:xfrm>
            <a:off x="0" y="-99753"/>
            <a:ext cx="12589155" cy="7057505"/>
          </a:xfrm>
          <a:prstGeom prst="rect">
            <a:avLst/>
          </a:prstGeom>
          <a:noFill/>
          <a:ln>
            <a:noFill/>
          </a:ln>
        </p:spPr>
      </p:pic>
      <p:sp>
        <p:nvSpPr>
          <p:cNvPr id="145" name="Google Shape;145;p5"/>
          <p:cNvSpPr txBox="1"/>
          <p:nvPr/>
        </p:nvSpPr>
        <p:spPr>
          <a:xfrm>
            <a:off x="3054923" y="1912186"/>
            <a:ext cx="9471210" cy="22467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0" i="0" u="none" strike="noStrike" cap="none" dirty="0">
                <a:solidFill>
                  <a:schemeClr val="dk1"/>
                </a:solidFill>
                <a:latin typeface="Bahnschrift Light" panose="020B0502040204020203" pitchFamily="34" charset="0"/>
                <a:ea typeface="Merriweather Sans"/>
                <a:cs typeface="Merriweather Sans"/>
                <a:sym typeface="Merriweather Sans"/>
              </a:rPr>
              <a:t>El</a:t>
            </a:r>
            <a:r>
              <a:rPr lang="es-ES" sz="2000" dirty="0">
                <a:solidFill>
                  <a:schemeClr val="dk1"/>
                </a:solidFill>
                <a:latin typeface="Bahnschrift Light" panose="020B0502040204020203" pitchFamily="34" charset="0"/>
                <a:ea typeface="Merriweather Sans"/>
                <a:cs typeface="Merriweather Sans"/>
                <a:sym typeface="Merriweather Sans"/>
              </a:rPr>
              <a:t> Programa de recreación para Persona Mayor “Nuevo Comienzo otro motivo para vivir "tiene</a:t>
            </a:r>
            <a:r>
              <a:rPr lang="es-ES" sz="2000" b="0" i="0" u="none" strike="noStrike" cap="none" dirty="0">
                <a:solidFill>
                  <a:schemeClr val="dk1"/>
                </a:solidFill>
                <a:latin typeface="Bahnschrift Light" panose="020B0502040204020203" pitchFamily="34" charset="0"/>
                <a:ea typeface="Merriweather Sans"/>
                <a:cs typeface="Merriweather Sans"/>
                <a:sym typeface="Merriweather Sans"/>
              </a:rPr>
              <a:t> como objetivo generar espacios de integración e intercambio de saberes y tradiciones culturales entre los participantes de los diferentes municipios del Departamento del Huila. Durante el evento los adultos mayores hacen gala de sus habilidades y destrezas para el canto, la danza, la poesía, las coplas, la interpretación de instrumentos musicales, exponen sus trabajos artesanales, sus manualidades, disfrutan a través del juego y la recreación.</a:t>
            </a:r>
            <a:endParaRPr dirty="0">
              <a:latin typeface="Bahnschrift Light" panose="020B0502040204020203" pitchFamily="34" charset="0"/>
            </a:endParaRPr>
          </a:p>
        </p:txBody>
      </p:sp>
      <p:sp>
        <p:nvSpPr>
          <p:cNvPr id="146" name="Google Shape;146;p5"/>
          <p:cNvSpPr txBox="1">
            <a:spLocks noGrp="1"/>
          </p:cNvSpPr>
          <p:nvPr>
            <p:ph type="title"/>
          </p:nvPr>
        </p:nvSpPr>
        <p:spPr>
          <a:xfrm>
            <a:off x="1819315" y="29017"/>
            <a:ext cx="8249400" cy="877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s-ES" sz="4400" b="1" dirty="0"/>
            </a:br>
            <a:br>
              <a:rPr lang="es-ES" sz="4400" b="1" dirty="0">
                <a:latin typeface="Algerian" panose="04020705040A02060702" pitchFamily="82" charset="0"/>
              </a:rPr>
            </a:br>
            <a:r>
              <a:rPr lang="es-ES" b="1" dirty="0">
                <a:latin typeface="Algerian" panose="04020705040A02060702" pitchFamily="82" charset="0"/>
              </a:rPr>
              <a:t>“NUEVO COMIENZO OTRO MOTIVO PARA VIVIR”</a:t>
            </a:r>
            <a:br>
              <a:rPr lang="es-ES" sz="4400" b="1" dirty="0"/>
            </a:br>
            <a:r>
              <a:rPr lang="es-ES" sz="4400" b="1" dirty="0"/>
              <a:t> </a:t>
            </a:r>
            <a:br>
              <a:rPr lang="es-ES" sz="4400" b="1" dirty="0"/>
            </a:br>
            <a:r>
              <a:rPr lang="es-ES" sz="4400" b="1" dirty="0"/>
              <a:t>     </a:t>
            </a:r>
            <a:endParaRPr dirty="0"/>
          </a:p>
        </p:txBody>
      </p:sp>
      <p:pic>
        <p:nvPicPr>
          <p:cNvPr id="147" name="Google Shape;147;p5"/>
          <p:cNvPicPr preferRelativeResize="0"/>
          <p:nvPr/>
        </p:nvPicPr>
        <p:blipFill>
          <a:blip r:embed="rId4">
            <a:alphaModFix/>
          </a:blip>
          <a:stretch>
            <a:fillRect/>
          </a:stretch>
        </p:blipFill>
        <p:spPr>
          <a:xfrm>
            <a:off x="8896129" y="4572000"/>
            <a:ext cx="2809022" cy="2286000"/>
          </a:xfrm>
          <a:prstGeom prst="rect">
            <a:avLst/>
          </a:prstGeom>
          <a:noFill/>
          <a:ln>
            <a:noFill/>
          </a:ln>
        </p:spPr>
      </p:pic>
      <p:pic>
        <p:nvPicPr>
          <p:cNvPr id="148" name="Google Shape;148;p5"/>
          <p:cNvPicPr preferRelativeResize="0"/>
          <p:nvPr/>
        </p:nvPicPr>
        <p:blipFill>
          <a:blip r:embed="rId5">
            <a:alphaModFix/>
          </a:blip>
          <a:stretch>
            <a:fillRect/>
          </a:stretch>
        </p:blipFill>
        <p:spPr>
          <a:xfrm>
            <a:off x="4461127" y="4572000"/>
            <a:ext cx="2945513" cy="2370496"/>
          </a:xfrm>
          <a:prstGeom prst="rect">
            <a:avLst/>
          </a:prstGeom>
          <a:noFill/>
          <a:ln>
            <a:noFill/>
          </a:ln>
        </p:spPr>
      </p:pic>
      <p:pic>
        <p:nvPicPr>
          <p:cNvPr id="149" name="Google Shape;149;p5"/>
          <p:cNvPicPr preferRelativeResize="0"/>
          <p:nvPr/>
        </p:nvPicPr>
        <p:blipFill>
          <a:blip r:embed="rId6">
            <a:alphaModFix/>
          </a:blip>
          <a:stretch>
            <a:fillRect/>
          </a:stretch>
        </p:blipFill>
        <p:spPr>
          <a:xfrm>
            <a:off x="182880" y="727959"/>
            <a:ext cx="2809021" cy="47858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7"/>
          <p:cNvPicPr preferRelativeResize="0">
            <a:picLocks noGrp="1"/>
          </p:cNvPicPr>
          <p:nvPr>
            <p:ph type="body" idx="1"/>
          </p:nvPr>
        </p:nvPicPr>
        <p:blipFill rotWithShape="1">
          <a:blip r:embed="rId3">
            <a:alphaModFix/>
          </a:blip>
          <a:srcRect/>
          <a:stretch/>
        </p:blipFill>
        <p:spPr>
          <a:xfrm>
            <a:off x="76200" y="-99755"/>
            <a:ext cx="12589200" cy="7057500"/>
          </a:xfrm>
          <a:prstGeom prst="rect">
            <a:avLst/>
          </a:prstGeom>
          <a:noFill/>
          <a:ln>
            <a:noFill/>
          </a:ln>
        </p:spPr>
      </p:pic>
      <p:sp>
        <p:nvSpPr>
          <p:cNvPr id="155" name="Google Shape;155;p7"/>
          <p:cNvSpPr txBox="1">
            <a:spLocks noGrp="1"/>
          </p:cNvSpPr>
          <p:nvPr>
            <p:ph type="title"/>
          </p:nvPr>
        </p:nvSpPr>
        <p:spPr>
          <a:xfrm>
            <a:off x="512064" y="-168265"/>
            <a:ext cx="9253727" cy="96314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s-ES" sz="4400" b="1" dirty="0"/>
            </a:br>
            <a:br>
              <a:rPr lang="es-ES" sz="4400" b="1" dirty="0"/>
            </a:br>
            <a:br>
              <a:rPr lang="es-ES" sz="4400" b="1" dirty="0"/>
            </a:br>
            <a:r>
              <a:rPr lang="es-ES" sz="4400" b="1" dirty="0">
                <a:latin typeface="Algerian" panose="04020705040A02060702" pitchFamily="82" charset="0"/>
              </a:rPr>
              <a:t>DEPORTE SOCIAL COMUNITARIO</a:t>
            </a:r>
            <a:br>
              <a:rPr lang="es-ES" sz="4400" b="1" dirty="0"/>
            </a:br>
            <a:br>
              <a:rPr lang="es-ES" sz="4400" b="1" dirty="0"/>
            </a:br>
            <a:br>
              <a:rPr lang="es-ES" sz="4400" b="1" dirty="0"/>
            </a:br>
            <a:endParaRPr dirty="0"/>
          </a:p>
        </p:txBody>
      </p:sp>
      <p:sp>
        <p:nvSpPr>
          <p:cNvPr id="156" name="Google Shape;156;p7"/>
          <p:cNvSpPr txBox="1"/>
          <p:nvPr/>
        </p:nvSpPr>
        <p:spPr>
          <a:xfrm>
            <a:off x="240750" y="862200"/>
            <a:ext cx="10077600" cy="1677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500" dirty="0">
                <a:solidFill>
                  <a:schemeClr val="dk1"/>
                </a:solidFill>
                <a:latin typeface="Bahnschrift Light" panose="020B0502040204020203" pitchFamily="34" charset="0"/>
                <a:ea typeface="Calibri"/>
                <a:cs typeface="Calibri"/>
                <a:sym typeface="Calibri"/>
              </a:rPr>
              <a:t>El propósito del deporte social comunitario es fortalecer los valores y la sana convivencia a través de las prácticas deportivas y sus diferentes manifestaciones, de manera sostenible y articulada, para la transformación social y la paz de la población </a:t>
            </a:r>
            <a:r>
              <a:rPr lang="es-ES" sz="2700" dirty="0">
                <a:solidFill>
                  <a:schemeClr val="dk1"/>
                </a:solidFill>
                <a:latin typeface="Bahnschrift Light" panose="020B0502040204020203" pitchFamily="34" charset="0"/>
                <a:ea typeface="Calibri"/>
                <a:cs typeface="Calibri"/>
                <a:sym typeface="Calibri"/>
              </a:rPr>
              <a:t> huilense.</a:t>
            </a:r>
            <a:r>
              <a:rPr lang="es-ES" sz="2800" dirty="0">
                <a:solidFill>
                  <a:schemeClr val="dk1"/>
                </a:solidFill>
                <a:latin typeface="Bahnschrift Light" panose="020B0502040204020203" pitchFamily="34" charset="0"/>
                <a:ea typeface="Calibri"/>
                <a:cs typeface="Calibri"/>
                <a:sym typeface="Calibri"/>
              </a:rPr>
              <a:t>  </a:t>
            </a:r>
            <a:endParaRPr sz="2600" b="0" i="0" u="none" strike="noStrike" cap="none" dirty="0">
              <a:solidFill>
                <a:schemeClr val="dk1"/>
              </a:solidFill>
              <a:latin typeface="Bahnschrift Light" panose="020B0502040204020203" pitchFamily="34" charset="0"/>
              <a:ea typeface="Calibri"/>
              <a:cs typeface="Calibri"/>
              <a:sym typeface="Calibri"/>
            </a:endParaRPr>
          </a:p>
        </p:txBody>
      </p:sp>
      <p:sp>
        <p:nvSpPr>
          <p:cNvPr id="157" name="Google Shape;157;p7"/>
          <p:cNvSpPr txBox="1"/>
          <p:nvPr/>
        </p:nvSpPr>
        <p:spPr>
          <a:xfrm>
            <a:off x="5554100" y="4156350"/>
            <a:ext cx="7034275" cy="2801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200" dirty="0">
                <a:solidFill>
                  <a:schemeClr val="dk1"/>
                </a:solidFill>
                <a:latin typeface="Bahnschrift Light" panose="020B0502040204020203" pitchFamily="34" charset="0"/>
                <a:ea typeface="Calibri"/>
                <a:cs typeface="Calibri"/>
                <a:sym typeface="Calibri"/>
              </a:rPr>
              <a:t>Población beneficiada </a:t>
            </a:r>
            <a:r>
              <a:rPr lang="es-ES" sz="2200" b="0" i="0" u="none" strike="noStrike" cap="none" dirty="0">
                <a:solidFill>
                  <a:schemeClr val="dk1"/>
                </a:solidFill>
                <a:latin typeface="Bahnschrift Light" panose="020B0502040204020203" pitchFamily="34" charset="0"/>
                <a:ea typeface="Calibri"/>
                <a:cs typeface="Calibri"/>
                <a:sym typeface="Calibri"/>
              </a:rPr>
              <a:t>Madres Comunitarias, Indígenas, Campesinos, Mujeres, Personas con Discapacidad</a:t>
            </a:r>
            <a:r>
              <a:rPr lang="es-ES" sz="2200" dirty="0">
                <a:solidFill>
                  <a:schemeClr val="dk1"/>
                </a:solidFill>
                <a:latin typeface="Bahnschrift Light" panose="020B0502040204020203" pitchFamily="34" charset="0"/>
                <a:ea typeface="Calibri"/>
                <a:cs typeface="Calibri"/>
                <a:sym typeface="Calibri"/>
              </a:rPr>
              <a:t>, Negros, Afrocolombianos, Palanqueros, raizales  (NARP), Rom.</a:t>
            </a:r>
            <a:br>
              <a:rPr lang="es-ES" sz="2200" b="0" i="0" u="none" strike="noStrike" cap="none" dirty="0">
                <a:solidFill>
                  <a:schemeClr val="dk1"/>
                </a:solidFill>
                <a:latin typeface="Bahnschrift Light" panose="020B0502040204020203" pitchFamily="34" charset="0"/>
                <a:ea typeface="Calibri"/>
                <a:cs typeface="Calibri"/>
                <a:sym typeface="Calibri"/>
              </a:rPr>
            </a:br>
            <a:br>
              <a:rPr lang="es-ES" sz="2200" b="0" i="0" u="none" strike="noStrike" cap="none" dirty="0">
                <a:solidFill>
                  <a:schemeClr val="dk1"/>
                </a:solidFill>
                <a:latin typeface="Bahnschrift Light" panose="020B0502040204020203" pitchFamily="34" charset="0"/>
                <a:ea typeface="Calibri"/>
                <a:cs typeface="Calibri"/>
                <a:sym typeface="Calibri"/>
              </a:rPr>
            </a:br>
            <a:r>
              <a:rPr lang="es-ES" sz="2200" b="1" dirty="0">
                <a:solidFill>
                  <a:schemeClr val="dk1"/>
                </a:solidFill>
                <a:latin typeface="Bahnschrift Light" panose="020B0502040204020203" pitchFamily="34" charset="0"/>
                <a:ea typeface="Calibri"/>
                <a:cs typeface="Calibri"/>
                <a:sym typeface="Calibri"/>
              </a:rPr>
              <a:t>5</a:t>
            </a:r>
            <a:r>
              <a:rPr lang="es-ES" sz="2200" b="1" i="0" u="none" strike="noStrike" cap="none" dirty="0">
                <a:solidFill>
                  <a:schemeClr val="dk1"/>
                </a:solidFill>
                <a:latin typeface="Bahnschrift Light" panose="020B0502040204020203" pitchFamily="34" charset="0"/>
                <a:ea typeface="Calibri"/>
                <a:cs typeface="Calibri"/>
                <a:sym typeface="Calibri"/>
              </a:rPr>
              <a:t> Monitores </a:t>
            </a:r>
            <a:r>
              <a:rPr lang="es-ES" sz="2200" b="0" i="0" u="none" strike="noStrike" cap="none" dirty="0">
                <a:solidFill>
                  <a:schemeClr val="dk1"/>
                </a:solidFill>
                <a:latin typeface="Bahnschrift Light" panose="020B0502040204020203" pitchFamily="34" charset="0"/>
                <a:ea typeface="Calibri"/>
                <a:cs typeface="Calibri"/>
                <a:sym typeface="Calibri"/>
              </a:rPr>
              <a:t>en </a:t>
            </a:r>
            <a:r>
              <a:rPr lang="es-ES" sz="2200" b="1" dirty="0">
                <a:solidFill>
                  <a:schemeClr val="dk1"/>
                </a:solidFill>
                <a:latin typeface="Bahnschrift Light" panose="020B0502040204020203" pitchFamily="34" charset="0"/>
                <a:ea typeface="Calibri"/>
                <a:cs typeface="Calibri"/>
                <a:sym typeface="Calibri"/>
              </a:rPr>
              <a:t>5</a:t>
            </a:r>
            <a:r>
              <a:rPr lang="es-ES" sz="2200" b="1" i="0" u="none" strike="noStrike" cap="none" dirty="0">
                <a:solidFill>
                  <a:schemeClr val="dk1"/>
                </a:solidFill>
                <a:latin typeface="Bahnschrift Light" panose="020B0502040204020203" pitchFamily="34" charset="0"/>
                <a:ea typeface="Calibri"/>
                <a:cs typeface="Calibri"/>
                <a:sym typeface="Calibri"/>
              </a:rPr>
              <a:t> municipios </a:t>
            </a:r>
            <a:r>
              <a:rPr lang="es-ES" sz="2200" b="0" i="0" u="none" strike="noStrike" cap="none" dirty="0">
                <a:solidFill>
                  <a:schemeClr val="dk1"/>
                </a:solidFill>
                <a:latin typeface="Bahnschrift Light" panose="020B0502040204020203" pitchFamily="34" charset="0"/>
                <a:ea typeface="Calibri"/>
                <a:cs typeface="Calibri"/>
                <a:sym typeface="Calibri"/>
              </a:rPr>
              <a:t>con una población intervenida de </a:t>
            </a:r>
            <a:r>
              <a:rPr lang="es-ES" sz="2200" b="1" dirty="0">
                <a:solidFill>
                  <a:schemeClr val="dk1"/>
                </a:solidFill>
                <a:latin typeface="Bahnschrift Light" panose="020B0502040204020203" pitchFamily="34" charset="0"/>
                <a:ea typeface="Calibri"/>
                <a:cs typeface="Calibri"/>
                <a:sym typeface="Calibri"/>
              </a:rPr>
              <a:t>63</a:t>
            </a:r>
            <a:r>
              <a:rPr lang="es-ES" sz="2200" b="1" i="0" u="none" strike="noStrike" cap="none" dirty="0">
                <a:solidFill>
                  <a:schemeClr val="dk1"/>
                </a:solidFill>
                <a:latin typeface="Bahnschrift Light" panose="020B0502040204020203" pitchFamily="34" charset="0"/>
                <a:ea typeface="Calibri"/>
                <a:cs typeface="Calibri"/>
                <a:sym typeface="Calibri"/>
              </a:rPr>
              <a:t>0 personas ap</a:t>
            </a:r>
            <a:r>
              <a:rPr lang="es-ES" sz="2200" b="1" dirty="0">
                <a:solidFill>
                  <a:schemeClr val="dk1"/>
                </a:solidFill>
                <a:latin typeface="Bahnschrift Light" panose="020B0502040204020203" pitchFamily="34" charset="0"/>
                <a:ea typeface="Calibri"/>
                <a:cs typeface="Calibri"/>
                <a:sym typeface="Calibri"/>
              </a:rPr>
              <a:t>roximadamente</a:t>
            </a:r>
            <a:r>
              <a:rPr lang="es-ES" sz="2200" dirty="0">
                <a:solidFill>
                  <a:schemeClr val="dk1"/>
                </a:solidFill>
                <a:latin typeface="Bahnschrift Light" panose="020B0502040204020203" pitchFamily="34" charset="0"/>
                <a:ea typeface="Calibri"/>
                <a:cs typeface="Calibri"/>
                <a:sym typeface="Calibri"/>
              </a:rPr>
              <a:t>.</a:t>
            </a:r>
            <a:endParaRPr sz="2200" dirty="0">
              <a:solidFill>
                <a:schemeClr val="dk1"/>
              </a:solidFill>
              <a:latin typeface="Bahnschrift Light" panose="020B0502040204020203" pitchFamily="34" charset="0"/>
              <a:ea typeface="Calibri"/>
              <a:cs typeface="Calibri"/>
              <a:sym typeface="Calibri"/>
            </a:endParaRPr>
          </a:p>
          <a:p>
            <a:pPr marL="0" marR="0" lvl="0" indent="0" algn="just" rtl="0">
              <a:spcBef>
                <a:spcPts val="0"/>
              </a:spcBef>
              <a:spcAft>
                <a:spcPts val="0"/>
              </a:spcAft>
              <a:buNone/>
            </a:pPr>
            <a:r>
              <a:rPr lang="es-ES" sz="2200" b="1" dirty="0">
                <a:solidFill>
                  <a:schemeClr val="dk1"/>
                </a:solidFill>
                <a:latin typeface="Bahnschrift Light" panose="020B0502040204020203" pitchFamily="34" charset="0"/>
                <a:ea typeface="Calibri"/>
                <a:cs typeface="Calibri"/>
                <a:sym typeface="Calibri"/>
              </a:rPr>
              <a:t>Edades: </a:t>
            </a:r>
            <a:r>
              <a:rPr lang="es-ES" sz="2200" dirty="0">
                <a:solidFill>
                  <a:schemeClr val="dk1"/>
                </a:solidFill>
                <a:latin typeface="Bahnschrift Light" panose="020B0502040204020203" pitchFamily="34" charset="0"/>
                <a:ea typeface="Calibri"/>
                <a:cs typeface="Calibri"/>
                <a:sym typeface="Calibri"/>
              </a:rPr>
              <a:t>18  hasta los 60 años.</a:t>
            </a:r>
            <a:endParaRPr sz="2200" dirty="0">
              <a:solidFill>
                <a:schemeClr val="dk1"/>
              </a:solidFill>
              <a:latin typeface="Bahnschrift Light" panose="020B0502040204020203" pitchFamily="34" charset="0"/>
              <a:ea typeface="Calibri"/>
              <a:cs typeface="Calibri"/>
              <a:sym typeface="Calibri"/>
            </a:endParaRPr>
          </a:p>
        </p:txBody>
      </p:sp>
      <p:pic>
        <p:nvPicPr>
          <p:cNvPr id="158" name="Google Shape;158;p7"/>
          <p:cNvPicPr preferRelativeResize="0"/>
          <p:nvPr/>
        </p:nvPicPr>
        <p:blipFill rotWithShape="1">
          <a:blip r:embed="rId4">
            <a:alphaModFix/>
          </a:blip>
          <a:srcRect l="12896" t="16907" r="12598" b="23621"/>
          <a:stretch/>
        </p:blipFill>
        <p:spPr>
          <a:xfrm>
            <a:off x="305993" y="2539800"/>
            <a:ext cx="4712175" cy="2820925"/>
          </a:xfrm>
          <a:prstGeom prst="rect">
            <a:avLst/>
          </a:prstGeom>
          <a:noFill/>
          <a:ln>
            <a:noFill/>
          </a:ln>
        </p:spPr>
      </p:pic>
      <p:pic>
        <p:nvPicPr>
          <p:cNvPr id="159" name="Google Shape;159;p7"/>
          <p:cNvPicPr preferRelativeResize="0"/>
          <p:nvPr/>
        </p:nvPicPr>
        <p:blipFill>
          <a:blip r:embed="rId5">
            <a:alphaModFix/>
          </a:blip>
          <a:stretch>
            <a:fillRect/>
          </a:stretch>
        </p:blipFill>
        <p:spPr>
          <a:xfrm>
            <a:off x="9079793" y="2075688"/>
            <a:ext cx="2806214" cy="20133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8"/>
          <p:cNvPicPr preferRelativeResize="0">
            <a:picLocks noGrp="1"/>
          </p:cNvPicPr>
          <p:nvPr>
            <p:ph type="body" idx="1"/>
          </p:nvPr>
        </p:nvPicPr>
        <p:blipFill rotWithShape="1">
          <a:blip r:embed="rId3">
            <a:alphaModFix/>
          </a:blip>
          <a:srcRect/>
          <a:stretch/>
        </p:blipFill>
        <p:spPr>
          <a:xfrm>
            <a:off x="0" y="-199505"/>
            <a:ext cx="12589155" cy="7057505"/>
          </a:xfrm>
          <a:prstGeom prst="rect">
            <a:avLst/>
          </a:prstGeom>
          <a:noFill/>
          <a:ln>
            <a:noFill/>
          </a:ln>
        </p:spPr>
      </p:pic>
      <p:sp>
        <p:nvSpPr>
          <p:cNvPr id="165" name="Google Shape;165;p8"/>
          <p:cNvSpPr txBox="1">
            <a:spLocks noGrp="1"/>
          </p:cNvSpPr>
          <p:nvPr>
            <p:ph type="title"/>
          </p:nvPr>
        </p:nvSpPr>
        <p:spPr>
          <a:xfrm>
            <a:off x="1998475" y="-199497"/>
            <a:ext cx="7220400" cy="697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endParaRPr b="1" dirty="0"/>
          </a:p>
          <a:p>
            <a:pPr marL="0" lvl="0" indent="0" algn="ctr" rtl="0">
              <a:lnSpc>
                <a:spcPct val="90000"/>
              </a:lnSpc>
              <a:spcBef>
                <a:spcPts val="0"/>
              </a:spcBef>
              <a:spcAft>
                <a:spcPts val="0"/>
              </a:spcAft>
              <a:buClr>
                <a:schemeClr val="dk1"/>
              </a:buClr>
              <a:buSzPct val="100000"/>
              <a:buFont typeface="Calibri"/>
              <a:buNone/>
            </a:pPr>
            <a:endParaRPr b="1" dirty="0"/>
          </a:p>
          <a:p>
            <a:pPr marL="0" lvl="0" indent="0" algn="ctr" rtl="0">
              <a:lnSpc>
                <a:spcPct val="90000"/>
              </a:lnSpc>
              <a:spcBef>
                <a:spcPts val="0"/>
              </a:spcBef>
              <a:spcAft>
                <a:spcPts val="0"/>
              </a:spcAft>
              <a:buClr>
                <a:schemeClr val="dk1"/>
              </a:buClr>
              <a:buSzPct val="100000"/>
              <a:buFont typeface="Calibri"/>
              <a:buNone/>
            </a:pPr>
            <a:endParaRPr b="1" dirty="0"/>
          </a:p>
          <a:p>
            <a:pPr marL="0" lvl="0" indent="0" algn="ctr" rtl="0">
              <a:lnSpc>
                <a:spcPct val="90000"/>
              </a:lnSpc>
              <a:spcBef>
                <a:spcPts val="0"/>
              </a:spcBef>
              <a:spcAft>
                <a:spcPts val="0"/>
              </a:spcAft>
              <a:buClr>
                <a:schemeClr val="dk1"/>
              </a:buClr>
              <a:buSzPct val="100000"/>
              <a:buFont typeface="Calibri"/>
              <a:buNone/>
            </a:pPr>
            <a:r>
              <a:rPr lang="es-ES" sz="4400" b="1" dirty="0">
                <a:latin typeface="Algerian" panose="04020705040A02060702" pitchFamily="82" charset="0"/>
              </a:rPr>
              <a:t>JUEGOS CAMPESINOS </a:t>
            </a:r>
            <a:br>
              <a:rPr lang="es-ES" sz="4400" b="1" dirty="0"/>
            </a:br>
            <a:br>
              <a:rPr lang="es-ES" sz="4400" b="1" dirty="0"/>
            </a:br>
            <a:br>
              <a:rPr lang="es-ES" sz="4400" b="1" dirty="0"/>
            </a:br>
            <a:endParaRPr dirty="0"/>
          </a:p>
        </p:txBody>
      </p:sp>
      <p:sp>
        <p:nvSpPr>
          <p:cNvPr id="166" name="Google Shape;166;p8"/>
          <p:cNvSpPr txBox="1"/>
          <p:nvPr/>
        </p:nvSpPr>
        <p:spPr>
          <a:xfrm>
            <a:off x="109728" y="538275"/>
            <a:ext cx="5272872" cy="289305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600" i="0" u="none" strike="noStrike" cap="none" dirty="0">
                <a:solidFill>
                  <a:srgbClr val="000000"/>
                </a:solidFill>
                <a:latin typeface="Bahnschrift Light" panose="020B0502040204020203" pitchFamily="34" charset="0"/>
                <a:ea typeface="Tahoma"/>
                <a:cs typeface="Tahoma"/>
                <a:sym typeface="Tahoma"/>
              </a:rPr>
              <a:t>Estrategia de participación comunitaria de un grupo poblacional especial (sector campesino), con una serie de eventos deportivos y recreativos de carácter masivo; ofreciéndole la oportunidad de aprovechar su tiempo libre en actividades que propicien y fortalezcan costumbres, tradiciones, creencias, destrezas , mantenimiento físico, creatividad y lograr intercambios favorables  para un mejor desarrollo personal y colectivo</a:t>
            </a:r>
            <a:r>
              <a:rPr lang="es-ES" sz="2600" i="0" u="none" strike="noStrike" cap="none" dirty="0">
                <a:solidFill>
                  <a:schemeClr val="dk1"/>
                </a:solidFill>
                <a:latin typeface="Bahnschrift Light" panose="020B0502040204020203" pitchFamily="34" charset="0"/>
                <a:ea typeface="Calibri"/>
                <a:cs typeface="Calibri"/>
                <a:sym typeface="Calibri"/>
              </a:rPr>
              <a:t>. </a:t>
            </a:r>
            <a:endParaRPr sz="1200" dirty="0">
              <a:latin typeface="Bahnschrift Light" panose="020B0502040204020203" pitchFamily="34" charset="0"/>
            </a:endParaRPr>
          </a:p>
          <a:p>
            <a:pPr marL="0" marR="0" lvl="0" indent="0" algn="just" rtl="0">
              <a:spcBef>
                <a:spcPts val="0"/>
              </a:spcBef>
              <a:spcAft>
                <a:spcPts val="0"/>
              </a:spcAft>
              <a:buNone/>
            </a:pPr>
            <a:endParaRPr sz="2800" b="0" i="0" u="none" strike="noStrike" cap="none" dirty="0">
              <a:solidFill>
                <a:schemeClr val="dk1"/>
              </a:solidFill>
              <a:latin typeface="Calibri"/>
              <a:ea typeface="Calibri"/>
              <a:cs typeface="Calibri"/>
              <a:sym typeface="Calibri"/>
            </a:endParaRPr>
          </a:p>
        </p:txBody>
      </p:sp>
      <p:sp>
        <p:nvSpPr>
          <p:cNvPr id="167" name="Google Shape;167;p8"/>
          <p:cNvSpPr txBox="1"/>
          <p:nvPr/>
        </p:nvSpPr>
        <p:spPr>
          <a:xfrm>
            <a:off x="258512" y="3669151"/>
            <a:ext cx="4975304"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600" b="0" i="0" u="none" strike="noStrike" cap="none" dirty="0">
                <a:solidFill>
                  <a:schemeClr val="dk1"/>
                </a:solidFill>
                <a:latin typeface="Bahnschrift Light" panose="020B0502040204020203" pitchFamily="34" charset="0"/>
                <a:ea typeface="Calibri"/>
                <a:cs typeface="Calibri"/>
                <a:sym typeface="Calibri"/>
              </a:rPr>
              <a:t>Dirigido a personas campesinas mayores de 18 años que participan en las disciplinas deportivas minifútbol, baloncestos </a:t>
            </a:r>
            <a:r>
              <a:rPr lang="es-ES" sz="1600" dirty="0">
                <a:solidFill>
                  <a:schemeClr val="dk1"/>
                </a:solidFill>
                <a:latin typeface="Bahnschrift Light" panose="020B0502040204020203" pitchFamily="34" charset="0"/>
                <a:ea typeface="Calibri"/>
                <a:cs typeface="Calibri"/>
                <a:sym typeface="Calibri"/>
              </a:rPr>
              <a:t>fútbol</a:t>
            </a:r>
            <a:r>
              <a:rPr lang="es-ES" sz="1600" b="0" i="0" u="none" strike="noStrike" cap="none" dirty="0">
                <a:solidFill>
                  <a:schemeClr val="dk1"/>
                </a:solidFill>
                <a:latin typeface="Bahnschrift Light" panose="020B0502040204020203" pitchFamily="34" charset="0"/>
                <a:ea typeface="Calibri"/>
                <a:cs typeface="Calibri"/>
                <a:sym typeface="Calibri"/>
              </a:rPr>
              <a:t> de salón, ciclismo, atletismo en la ramas femeninas y masculinas, tejo, mini tejo y rana  niños y niñas en juegos tradicionales de  12 a 15 años rana, yoyo, coca .</a:t>
            </a:r>
            <a:endParaRPr sz="1600" b="0" i="0" u="none" strike="noStrike" cap="none" dirty="0">
              <a:solidFill>
                <a:schemeClr val="dk1"/>
              </a:solidFill>
              <a:latin typeface="Bahnschrift Light" panose="020B0502040204020203" pitchFamily="34" charset="0"/>
              <a:ea typeface="Calibri"/>
              <a:cs typeface="Calibri"/>
              <a:sym typeface="Calibri"/>
            </a:endParaRPr>
          </a:p>
        </p:txBody>
      </p:sp>
      <p:pic>
        <p:nvPicPr>
          <p:cNvPr id="168" name="Google Shape;168;p8"/>
          <p:cNvPicPr preferRelativeResize="0"/>
          <p:nvPr/>
        </p:nvPicPr>
        <p:blipFill>
          <a:blip r:embed="rId4">
            <a:alphaModFix/>
          </a:blip>
          <a:stretch>
            <a:fillRect/>
          </a:stretch>
        </p:blipFill>
        <p:spPr>
          <a:xfrm>
            <a:off x="5641112" y="592963"/>
            <a:ext cx="2634001" cy="3668400"/>
          </a:xfrm>
          <a:prstGeom prst="rect">
            <a:avLst/>
          </a:prstGeom>
          <a:noFill/>
          <a:ln>
            <a:noFill/>
          </a:ln>
        </p:spPr>
      </p:pic>
      <p:pic>
        <p:nvPicPr>
          <p:cNvPr id="169" name="Google Shape;169;p8"/>
          <p:cNvPicPr preferRelativeResize="0"/>
          <p:nvPr/>
        </p:nvPicPr>
        <p:blipFill>
          <a:blip r:embed="rId5">
            <a:alphaModFix/>
          </a:blip>
          <a:stretch>
            <a:fillRect/>
          </a:stretch>
        </p:blipFill>
        <p:spPr>
          <a:xfrm>
            <a:off x="6914020" y="4253251"/>
            <a:ext cx="3737600" cy="2541850"/>
          </a:xfrm>
          <a:prstGeom prst="rect">
            <a:avLst/>
          </a:prstGeom>
          <a:noFill/>
          <a:ln>
            <a:noFill/>
          </a:ln>
        </p:spPr>
      </p:pic>
      <p:pic>
        <p:nvPicPr>
          <p:cNvPr id="170" name="Google Shape;170;p8"/>
          <p:cNvPicPr preferRelativeResize="0"/>
          <p:nvPr/>
        </p:nvPicPr>
        <p:blipFill>
          <a:blip r:embed="rId6">
            <a:alphaModFix/>
          </a:blip>
          <a:stretch>
            <a:fillRect/>
          </a:stretch>
        </p:blipFill>
        <p:spPr>
          <a:xfrm>
            <a:off x="8814056" y="1688242"/>
            <a:ext cx="3667503" cy="2470349"/>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1180</Words>
  <Application>Microsoft Office PowerPoint</Application>
  <PresentationFormat>Panorámica</PresentationFormat>
  <Paragraphs>50</Paragraphs>
  <Slides>17</Slides>
  <Notes>17</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17</vt:i4>
      </vt:variant>
    </vt:vector>
  </HeadingPairs>
  <TitlesOfParts>
    <vt:vector size="27" baseType="lpstr">
      <vt:lpstr>Bahnschrift Light</vt:lpstr>
      <vt:lpstr>Arial Black</vt:lpstr>
      <vt:lpstr>Tahoma</vt:lpstr>
      <vt:lpstr>Algerian</vt:lpstr>
      <vt:lpstr>Arial</vt:lpstr>
      <vt:lpstr>Merriweather Sans</vt:lpstr>
      <vt:lpstr>Calibri</vt:lpstr>
      <vt:lpstr>Arial Narrow</vt:lpstr>
      <vt:lpstr>Roboto</vt:lpstr>
      <vt:lpstr>Tema de Office</vt:lpstr>
      <vt:lpstr>Presentación de PowerPoint</vt:lpstr>
      <vt:lpstr>Presentación de PowerPoint</vt:lpstr>
      <vt:lpstr>Presentación de PowerPoint</vt:lpstr>
      <vt:lpstr>RECREACIÓN Y APROVECHAMIENTO DEL TIEMPO LIBRE EN EL DEPARTAMENTO DEL HUILA</vt:lpstr>
      <vt:lpstr> MANDALAVIDA </vt:lpstr>
      <vt:lpstr> CAMPAMENTOS JUVENILES </vt:lpstr>
      <vt:lpstr>  “NUEVO COMIENZO OTRO MOTIVO PARA VIVIR”        </vt:lpstr>
      <vt:lpstr>   DEPORTE SOCIAL COMUNITARIO   </vt:lpstr>
      <vt:lpstr>   JUEGOS CAMPESINOS    </vt:lpstr>
      <vt:lpstr>HUILA ACTIVO Y SALUDABLE</vt:lpstr>
      <vt:lpstr>Presentación de PowerPoint</vt:lpstr>
      <vt:lpstr>    DEPORTE ESCOLAR    </vt:lpstr>
      <vt:lpstr>Presentación de PowerPoint</vt:lpstr>
      <vt:lpstr>INICIACIÓN DEPORTIVA (6 A 9 AÑOS) </vt:lpstr>
      <vt:lpstr>Presentación de PowerPoint</vt:lpstr>
      <vt:lpstr>INTERCOLEGIADOS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Dcolors</dc:creator>
  <cp:lastModifiedBy>INDERHUILA</cp:lastModifiedBy>
  <cp:revision>3</cp:revision>
  <dcterms:created xsi:type="dcterms:W3CDTF">2022-03-20T17:21:30Z</dcterms:created>
  <dcterms:modified xsi:type="dcterms:W3CDTF">2023-03-30T21:54:08Z</dcterms:modified>
</cp:coreProperties>
</file>