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86" r:id="rId5"/>
    <p:sldId id="261" r:id="rId6"/>
    <p:sldId id="262" r:id="rId7"/>
    <p:sldId id="263" r:id="rId8"/>
    <p:sldId id="264" r:id="rId9"/>
    <p:sldId id="273" r:id="rId10"/>
    <p:sldId id="265" r:id="rId11"/>
    <p:sldId id="270" r:id="rId12"/>
    <p:sldId id="266" r:id="rId13"/>
    <p:sldId id="267" r:id="rId14"/>
    <p:sldId id="274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87985" autoAdjust="0"/>
  </p:normalViewPr>
  <p:slideViewPr>
    <p:cSldViewPr snapToGrid="0">
      <p:cViewPr varScale="1">
        <p:scale>
          <a:sx n="97" d="100"/>
          <a:sy n="97" d="100"/>
        </p:scale>
        <p:origin x="9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DF558-61AB-458B-A21F-DED3B30841BC}" type="datetimeFigureOut">
              <a:rPr lang="es-CO" smtClean="0"/>
              <a:t>30/03/2023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72136-2FC8-4BDC-A74F-7CF1B228D7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27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72136-2FC8-4BDC-A74F-7CF1B228D7C1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066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72136-2FC8-4BDC-A74F-7CF1B228D7C1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855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latin typeface="Arial Narrow" panose="020B0606020202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72136-2FC8-4BDC-A74F-7CF1B228D7C1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7861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latin typeface="Arial Narrow" panose="020B0606020202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72136-2FC8-4BDC-A74F-7CF1B228D7C1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946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5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0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5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1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4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19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5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C4EEA-3402-4FB5-BE6F-DFAB6DC9BCF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107BB-E32A-4A29-8DE8-1CCE7F7A54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0"/>
            <a:ext cx="12192000" cy="6834859"/>
          </a:xfrm>
          <a:prstGeom prst="rect">
            <a:avLst/>
          </a:prstGeom>
        </p:spPr>
      </p:pic>
      <p:sp>
        <p:nvSpPr>
          <p:cNvPr id="4" name="CuadroTexto 7">
            <a:extLst>
              <a:ext uri="{FF2B5EF4-FFF2-40B4-BE49-F238E27FC236}">
                <a16:creationId xmlns:a16="http://schemas.microsoft.com/office/drawing/2014/main" id="{2C37A4C7-D4FA-F858-84E0-D4C6B0872A7E}"/>
              </a:ext>
            </a:extLst>
          </p:cNvPr>
          <p:cNvSpPr txBox="1"/>
          <p:nvPr/>
        </p:nvSpPr>
        <p:spPr>
          <a:xfrm>
            <a:off x="6587613" y="2367170"/>
            <a:ext cx="51029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4400" b="1" dirty="0">
                <a:latin typeface="Arial Narrow" panose="020B0606020202030204" pitchFamily="34" charset="0"/>
              </a:rPr>
              <a:t>GESTIÓN DE INFRESTRUCTURA DEPORTIVA</a:t>
            </a:r>
            <a:endParaRPr lang="es-CO" sz="4400" b="1" u="sng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77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8692565-7D1E-4D2E-A398-558A3877B1B6}"/>
              </a:ext>
            </a:extLst>
          </p:cNvPr>
          <p:cNvSpPr/>
          <p:nvPr/>
        </p:nvSpPr>
        <p:spPr>
          <a:xfrm>
            <a:off x="288295" y="234745"/>
            <a:ext cx="8931905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893AA4E4-AB49-4775-9772-529D3D695A72}"/>
              </a:ext>
            </a:extLst>
          </p:cNvPr>
          <p:cNvSpPr txBox="1"/>
          <p:nvPr/>
        </p:nvSpPr>
        <p:spPr>
          <a:xfrm>
            <a:off x="3636348" y="5316257"/>
            <a:ext cx="361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 Rounded MT Bold" panose="020F0704030504030204" pitchFamily="34" charset="0"/>
              </a:rPr>
              <a:t>Estado  Actual: </a:t>
            </a:r>
          </a:p>
          <a:p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SUSPENDIDO</a:t>
            </a:r>
          </a:p>
          <a:p>
            <a:r>
              <a:rPr lang="es-E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Ejecución física </a:t>
            </a:r>
          </a:p>
          <a:p>
            <a:r>
              <a:rPr lang="es-E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Porcentaje de obra: 22,47% </a:t>
            </a:r>
          </a:p>
        </p:txBody>
      </p:sp>
      <p:sp>
        <p:nvSpPr>
          <p:cNvPr id="4" name="CuadroTexto 7">
            <a:extLst>
              <a:ext uri="{FF2B5EF4-FFF2-40B4-BE49-F238E27FC236}">
                <a16:creationId xmlns:a16="http://schemas.microsoft.com/office/drawing/2014/main" id="{DA1F047D-1DAE-4593-9E5D-DF4B2BFEF724}"/>
              </a:ext>
            </a:extLst>
          </p:cNvPr>
          <p:cNvSpPr txBox="1"/>
          <p:nvPr/>
        </p:nvSpPr>
        <p:spPr>
          <a:xfrm>
            <a:off x="464645" y="437301"/>
            <a:ext cx="6265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dirty="0">
                <a:latin typeface="Arial Narrow" panose="020B0606020202030204" pitchFamily="34" charset="0"/>
              </a:rPr>
              <a:t> </a:t>
            </a:r>
            <a:r>
              <a:rPr lang="es-CO" sz="2400" dirty="0">
                <a:latin typeface="Arial Narrow" panose="020B0606020202030204" pitchFamily="34" charset="0"/>
              </a:rPr>
              <a:t>PRODUCTO</a:t>
            </a:r>
            <a:r>
              <a:rPr lang="es-CO" dirty="0">
                <a:latin typeface="Arial Narrow" panose="020B0606020202030204" pitchFamily="34" charset="0"/>
              </a:rPr>
              <a:t>: </a:t>
            </a:r>
            <a:r>
              <a:rPr lang="es-CO" b="1" u="sng" dirty="0">
                <a:latin typeface="Arial Narrow" panose="020B0606020202030204" pitchFamily="34" charset="0"/>
              </a:rPr>
              <a:t>PARQUES RECREATIVOS CONSTRUIDOS Y DOTADOS </a:t>
            </a:r>
          </a:p>
        </p:txBody>
      </p:sp>
      <p:sp>
        <p:nvSpPr>
          <p:cNvPr id="5" name="CuadroTexto 13">
            <a:extLst>
              <a:ext uri="{FF2B5EF4-FFF2-40B4-BE49-F238E27FC236}">
                <a16:creationId xmlns:a16="http://schemas.microsoft.com/office/drawing/2014/main" id="{7291498A-D037-4105-966C-126258E18B46}"/>
              </a:ext>
            </a:extLst>
          </p:cNvPr>
          <p:cNvSpPr txBox="1"/>
          <p:nvPr/>
        </p:nvSpPr>
        <p:spPr>
          <a:xfrm>
            <a:off x="7352320" y="907823"/>
            <a:ext cx="251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: 21 ESCENARIOS  </a:t>
            </a:r>
          </a:p>
        </p:txBody>
      </p:sp>
      <p:sp>
        <p:nvSpPr>
          <p:cNvPr id="6" name="CuadroTexto 13">
            <a:extLst>
              <a:ext uri="{FF2B5EF4-FFF2-40B4-BE49-F238E27FC236}">
                <a16:creationId xmlns:a16="http://schemas.microsoft.com/office/drawing/2014/main" id="{B7539E6C-423B-454F-BE93-3B706D9122FD}"/>
              </a:ext>
            </a:extLst>
          </p:cNvPr>
          <p:cNvSpPr txBox="1"/>
          <p:nvPr/>
        </p:nvSpPr>
        <p:spPr>
          <a:xfrm>
            <a:off x="6606368" y="6042437"/>
            <a:ext cx="3630101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 EN EJECUCIÓN : 14 ESCENARIOS  </a:t>
            </a:r>
          </a:p>
        </p:txBody>
      </p:sp>
      <p:pic>
        <p:nvPicPr>
          <p:cNvPr id="7" name="table">
            <a:extLst>
              <a:ext uri="{FF2B5EF4-FFF2-40B4-BE49-F238E27FC236}">
                <a16:creationId xmlns:a16="http://schemas.microsoft.com/office/drawing/2014/main" id="{9FAF9353-6260-09B8-53CB-78EDF03BC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720" y="1771627"/>
            <a:ext cx="5031279" cy="4086396"/>
          </a:xfrm>
          <a:prstGeom prst="rect">
            <a:avLst/>
          </a:prstGeom>
        </p:spPr>
      </p:pic>
      <p:sp>
        <p:nvSpPr>
          <p:cNvPr id="8" name="CuadroTexto 12">
            <a:extLst>
              <a:ext uri="{FF2B5EF4-FFF2-40B4-BE49-F238E27FC236}">
                <a16:creationId xmlns:a16="http://schemas.microsoft.com/office/drawing/2014/main" id="{079CF1E4-A043-4B09-BA1F-7F57CE062601}"/>
              </a:ext>
            </a:extLst>
          </p:cNvPr>
          <p:cNvSpPr txBox="1"/>
          <p:nvPr/>
        </p:nvSpPr>
        <p:spPr>
          <a:xfrm>
            <a:off x="6606368" y="6353300"/>
            <a:ext cx="558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TOTAL INVERSIÓN: 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$1.407.705.689 </a:t>
            </a:r>
            <a:r>
              <a:rPr lang="es-ES" sz="2000" b="1" dirty="0"/>
              <a:t>con interventoría. </a:t>
            </a:r>
            <a:endParaRPr lang="es-CO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BFA501C-D197-46FA-AA6D-4FA21D92BA81}"/>
              </a:ext>
            </a:extLst>
          </p:cNvPr>
          <p:cNvSpPr/>
          <p:nvPr/>
        </p:nvSpPr>
        <p:spPr>
          <a:xfrm>
            <a:off x="653445" y="1156226"/>
            <a:ext cx="68380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CONSTRUCCIÓN Y ADECUACIÓN DE PARQUES INFANTILES PARA EL DEPARTAMENTO DEL HUILA - FASE 1 HUILA</a:t>
            </a:r>
          </a:p>
          <a:p>
            <a:pPr algn="ctr"/>
            <a:endParaRPr lang="es-ES" sz="1600" b="1" cap="none" spc="0" dirty="0">
              <a:ln w="13462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1BE3579-187B-4D1A-B73E-97F36EC1BE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123" y="1673332"/>
            <a:ext cx="7938352" cy="4465323"/>
          </a:xfrm>
          <a:prstGeom prst="rect">
            <a:avLst/>
          </a:prstGeom>
          <a:effectLst>
            <a:softEdge rad="1155700"/>
          </a:effectLst>
        </p:spPr>
      </p:pic>
      <p:sp>
        <p:nvSpPr>
          <p:cNvPr id="12" name="CuadroTexto 10">
            <a:extLst>
              <a:ext uri="{FF2B5EF4-FFF2-40B4-BE49-F238E27FC236}">
                <a16:creationId xmlns:a16="http://schemas.microsoft.com/office/drawing/2014/main" id="{A47923D8-95FC-47B7-9C1D-7DC830DE113A}"/>
              </a:ext>
            </a:extLst>
          </p:cNvPr>
          <p:cNvSpPr txBox="1"/>
          <p:nvPr/>
        </p:nvSpPr>
        <p:spPr>
          <a:xfrm>
            <a:off x="7031224" y="569520"/>
            <a:ext cx="25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b="1" dirty="0">
                <a:latin typeface="Arial Narrow" panose="020B0606020202030204" pitchFamily="34" charset="0"/>
              </a:rPr>
              <a:t>Programa 4301 </a:t>
            </a:r>
          </a:p>
        </p:txBody>
      </p:sp>
    </p:spTree>
    <p:extLst>
      <p:ext uri="{BB962C8B-B14F-4D97-AF65-F5344CB8AC3E}">
        <p14:creationId xmlns:p14="http://schemas.microsoft.com/office/powerpoint/2010/main" val="3389169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A44AF0E-ED66-A418-CB85-A942716BB11C}"/>
              </a:ext>
            </a:extLst>
          </p:cNvPr>
          <p:cNvSpPr/>
          <p:nvPr/>
        </p:nvSpPr>
        <p:spPr>
          <a:xfrm>
            <a:off x="288295" y="114169"/>
            <a:ext cx="8931905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3" name="CuadroTexto 7">
            <a:extLst>
              <a:ext uri="{FF2B5EF4-FFF2-40B4-BE49-F238E27FC236}">
                <a16:creationId xmlns:a16="http://schemas.microsoft.com/office/drawing/2014/main" id="{76FD3CB8-2DA9-D19B-4BE9-D4270F892A61}"/>
              </a:ext>
            </a:extLst>
          </p:cNvPr>
          <p:cNvSpPr txBox="1"/>
          <p:nvPr/>
        </p:nvSpPr>
        <p:spPr>
          <a:xfrm>
            <a:off x="22731" y="225904"/>
            <a:ext cx="6265164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dirty="0">
                <a:latin typeface="Arial Narrow" panose="020B0606020202030204" pitchFamily="34" charset="0"/>
              </a:rPr>
              <a:t> PRODUCTO ;</a:t>
            </a:r>
            <a:r>
              <a:rPr lang="es-CO" b="1" u="sng" dirty="0">
                <a:latin typeface="Arial Narrow" panose="020B0606020202030204" pitchFamily="34" charset="0"/>
              </a:rPr>
              <a:t>PARQUES RECREATIVOS CONSTRUIDOS Y DOTADOS 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2DEAB094-2FFD-172B-C402-30D240116B9E}"/>
              </a:ext>
            </a:extLst>
          </p:cNvPr>
          <p:cNvSpPr txBox="1"/>
          <p:nvPr/>
        </p:nvSpPr>
        <p:spPr>
          <a:xfrm>
            <a:off x="6665487" y="430881"/>
            <a:ext cx="251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: 21 ESCENARIOS  </a:t>
            </a:r>
          </a:p>
        </p:txBody>
      </p:sp>
      <p:sp>
        <p:nvSpPr>
          <p:cNvPr id="5" name="CuadroTexto 10">
            <a:extLst>
              <a:ext uri="{FF2B5EF4-FFF2-40B4-BE49-F238E27FC236}">
                <a16:creationId xmlns:a16="http://schemas.microsoft.com/office/drawing/2014/main" id="{0D95A630-50F8-A641-32AC-84D88B585A69}"/>
              </a:ext>
            </a:extLst>
          </p:cNvPr>
          <p:cNvSpPr txBox="1"/>
          <p:nvPr/>
        </p:nvSpPr>
        <p:spPr>
          <a:xfrm>
            <a:off x="6687808" y="193974"/>
            <a:ext cx="25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b="1" dirty="0">
                <a:latin typeface="Arial Narrow" panose="020B0606020202030204" pitchFamily="34" charset="0"/>
              </a:rPr>
              <a:t>Programa 4301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B32BFB-6B91-B548-1165-7EC368B95583}"/>
              </a:ext>
            </a:extLst>
          </p:cNvPr>
          <p:cNvSpPr/>
          <p:nvPr/>
        </p:nvSpPr>
        <p:spPr>
          <a:xfrm>
            <a:off x="173466" y="886002"/>
            <a:ext cx="68380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CONSTRUCCIÓN Y ADECUACIÓN DE PARQUES INFANTILES PARA EL DEPARTAMENTO DEL HUILA - FASE 2 HUILA</a:t>
            </a:r>
          </a:p>
          <a:p>
            <a:pPr algn="ctr"/>
            <a:endParaRPr lang="es-ES" sz="1600" b="1" cap="none" spc="0" dirty="0">
              <a:ln w="13462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E3BC14-C479-5856-F0BC-CBC7C20C5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96" y="834903"/>
            <a:ext cx="7917337" cy="4453502"/>
          </a:xfrm>
          <a:prstGeom prst="rect">
            <a:avLst/>
          </a:prstGeom>
          <a:effectLst>
            <a:softEdge rad="11557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B0D37BC-50A9-26CD-4FD1-681B81CBFCAF}"/>
              </a:ext>
            </a:extLst>
          </p:cNvPr>
          <p:cNvSpPr txBox="1"/>
          <p:nvPr/>
        </p:nvSpPr>
        <p:spPr>
          <a:xfrm>
            <a:off x="9364379" y="6016068"/>
            <a:ext cx="286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Total  valor del proyecto  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$4.022.270.958 </a:t>
            </a:r>
            <a:r>
              <a:rPr lang="es-ES" b="1" dirty="0"/>
              <a:t>con interventoría. </a:t>
            </a:r>
            <a:endParaRPr lang="es-ES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0" name="CuadroTexto 13">
            <a:extLst>
              <a:ext uri="{FF2B5EF4-FFF2-40B4-BE49-F238E27FC236}">
                <a16:creationId xmlns:a16="http://schemas.microsoft.com/office/drawing/2014/main" id="{993A656B-D3AE-2DAB-E14C-DD9AD3870588}"/>
              </a:ext>
            </a:extLst>
          </p:cNvPr>
          <p:cNvSpPr txBox="1"/>
          <p:nvPr/>
        </p:nvSpPr>
        <p:spPr>
          <a:xfrm>
            <a:off x="5590099" y="6531447"/>
            <a:ext cx="3630101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 EN EJECUCIÓN : 25 ESCENARIOS  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57375905-CA30-C8F2-6A69-8F5BE9A59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653251"/>
              </p:ext>
            </p:extLst>
          </p:nvPr>
        </p:nvGraphicFramePr>
        <p:xfrm>
          <a:off x="288295" y="1428153"/>
          <a:ext cx="3178386" cy="43524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3989">
                  <a:extLst>
                    <a:ext uri="{9D8B030D-6E8A-4147-A177-3AD203B41FA5}">
                      <a16:colId xmlns:a16="http://schemas.microsoft.com/office/drawing/2014/main" val="2156172391"/>
                    </a:ext>
                  </a:extLst>
                </a:gridCol>
                <a:gridCol w="787978">
                  <a:extLst>
                    <a:ext uri="{9D8B030D-6E8A-4147-A177-3AD203B41FA5}">
                      <a16:colId xmlns:a16="http://schemas.microsoft.com/office/drawing/2014/main" val="4155783674"/>
                    </a:ext>
                  </a:extLst>
                </a:gridCol>
                <a:gridCol w="1996419">
                  <a:extLst>
                    <a:ext uri="{9D8B030D-6E8A-4147-A177-3AD203B41FA5}">
                      <a16:colId xmlns:a16="http://schemas.microsoft.com/office/drawing/2014/main" val="398360175"/>
                    </a:ext>
                  </a:extLst>
                </a:gridCol>
              </a:tblGrid>
              <a:tr h="568351">
                <a:tc>
                  <a:txBody>
                    <a:bodyPr/>
                    <a:lstStyle/>
                    <a:p>
                      <a:pPr algn="ctr"/>
                      <a:r>
                        <a:rPr lang="es-CO" sz="10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  <a:endParaRPr lang="es-CO" sz="400" b="1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MUNICIPIO</a:t>
                      </a:r>
                      <a:endParaRPr lang="es-CO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LUGAR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673195"/>
                  </a:ext>
                </a:extLst>
              </a:tr>
              <a:tr h="391246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CAMPOALEGRE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las Mercedes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850550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RIVERA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Tierra de Promisión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41045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TELLO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Buenos Aires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21468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BARAYA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Gaitán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939458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NEIVA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Brisas del Sena – Comuna2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077276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NEIVA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Manzanares – Comuna 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788741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NEIVA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MX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Oasis Etapa III – Comuna 6</a:t>
                      </a:r>
                      <a:endParaRPr lang="es-CO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656463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NEIVA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Pablo VI – Comuna 10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996919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NEIVA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MX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Luis Carlos Galán – Comuna 9</a:t>
                      </a:r>
                      <a:endParaRPr lang="es-CO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7730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NEIVA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Limonar – Comuna 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951879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GIGANTE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MX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Vereda Guandinosa – Sector el Recreo</a:t>
                      </a:r>
                      <a:endParaRPr lang="es-CO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353377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45EB4DC-47B7-8AA6-F210-F22974B07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215921"/>
              </p:ext>
            </p:extLst>
          </p:nvPr>
        </p:nvGraphicFramePr>
        <p:xfrm>
          <a:off x="3798730" y="1499435"/>
          <a:ext cx="3386261" cy="45398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5897">
                  <a:extLst>
                    <a:ext uri="{9D8B030D-6E8A-4147-A177-3AD203B41FA5}">
                      <a16:colId xmlns:a16="http://schemas.microsoft.com/office/drawing/2014/main" val="2156172391"/>
                    </a:ext>
                  </a:extLst>
                </a:gridCol>
                <a:gridCol w="968440">
                  <a:extLst>
                    <a:ext uri="{9D8B030D-6E8A-4147-A177-3AD203B41FA5}">
                      <a16:colId xmlns:a16="http://schemas.microsoft.com/office/drawing/2014/main" val="4155783674"/>
                    </a:ext>
                  </a:extLst>
                </a:gridCol>
                <a:gridCol w="2101924">
                  <a:extLst>
                    <a:ext uri="{9D8B030D-6E8A-4147-A177-3AD203B41FA5}">
                      <a16:colId xmlns:a16="http://schemas.microsoft.com/office/drawing/2014/main" val="398360175"/>
                    </a:ext>
                  </a:extLst>
                </a:gridCol>
              </a:tblGrid>
              <a:tr h="393194">
                <a:tc>
                  <a:txBody>
                    <a:bodyPr/>
                    <a:lstStyle/>
                    <a:p>
                      <a:pPr algn="ctr"/>
                      <a:r>
                        <a:rPr lang="es-CO" sz="10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  <a:endParaRPr lang="es-CO" sz="40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MUNICIPIO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LUGAR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673195"/>
                  </a:ext>
                </a:extLst>
              </a:tr>
              <a:tr h="480570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TERUEL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endParaRPr lang="es-CO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Villa del Prado</a:t>
                      </a:r>
                    </a:p>
                    <a:p>
                      <a:pPr marL="0" algn="ctr" defTabSz="809976" rtl="0" eaLnBrk="1" latinLnBrk="0" hangingPunct="1"/>
                      <a:endParaRPr lang="es-CO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850550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PLATA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Villa del Cambis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41045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PLATA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la Reforma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21468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PLATA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Vereda Villa Lozada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939458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GARZON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Riberas de Garzón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077276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PITAL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Villa Luz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788741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PITALITO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Antonio Naranjo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656463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PITALITO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Villa del Prado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996919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PITALITO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Guaduales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7730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SALADOBLANCO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Obrero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951879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SAN AGUSTIN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SILOE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353377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0B7447B9-3184-6228-776D-F3BA1FD65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377220"/>
              </p:ext>
            </p:extLst>
          </p:nvPr>
        </p:nvGraphicFramePr>
        <p:xfrm>
          <a:off x="7259948" y="4207545"/>
          <a:ext cx="2537314" cy="186561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6957">
                  <a:extLst>
                    <a:ext uri="{9D8B030D-6E8A-4147-A177-3AD203B41FA5}">
                      <a16:colId xmlns:a16="http://schemas.microsoft.com/office/drawing/2014/main" val="2156172391"/>
                    </a:ext>
                  </a:extLst>
                </a:gridCol>
                <a:gridCol w="767340">
                  <a:extLst>
                    <a:ext uri="{9D8B030D-6E8A-4147-A177-3AD203B41FA5}">
                      <a16:colId xmlns:a16="http://schemas.microsoft.com/office/drawing/2014/main" val="4155783674"/>
                    </a:ext>
                  </a:extLst>
                </a:gridCol>
                <a:gridCol w="1393017">
                  <a:extLst>
                    <a:ext uri="{9D8B030D-6E8A-4147-A177-3AD203B41FA5}">
                      <a16:colId xmlns:a16="http://schemas.microsoft.com/office/drawing/2014/main" val="398360175"/>
                    </a:ext>
                  </a:extLst>
                </a:gridCol>
              </a:tblGrid>
              <a:tr h="363578">
                <a:tc>
                  <a:txBody>
                    <a:bodyPr/>
                    <a:lstStyle/>
                    <a:p>
                      <a:pPr algn="ctr"/>
                      <a:r>
                        <a:rPr lang="es-CO" sz="10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  <a:endParaRPr lang="es-CO" sz="40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MUNICIPIO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LUGAR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673195"/>
                  </a:ext>
                </a:extLst>
              </a:tr>
              <a:tr h="464623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ACEVEDO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endParaRPr lang="es-CO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Centro Poblado el Carmen</a:t>
                      </a:r>
                    </a:p>
                    <a:p>
                      <a:pPr marL="0" algn="ctr" defTabSz="809976" rtl="0" eaLnBrk="1" latinLnBrk="0" hangingPunct="1"/>
                      <a:endParaRPr lang="es-CO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850550"/>
                  </a:ext>
                </a:extLst>
              </a:tr>
              <a:tr h="369181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AIPE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Divino Niño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41045"/>
                  </a:ext>
                </a:extLst>
              </a:tr>
              <a:tr h="369181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OPORAPA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1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Vereda Paraguay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21468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74F711E4-90A4-4DB0-AD47-506BEF2B75F3}"/>
              </a:ext>
            </a:extLst>
          </p:cNvPr>
          <p:cNvSpPr txBox="1"/>
          <p:nvPr/>
        </p:nvSpPr>
        <p:spPr>
          <a:xfrm>
            <a:off x="3798730" y="6016068"/>
            <a:ext cx="30178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 Rounded MT Bold" panose="020F0704030504030204" pitchFamily="34" charset="0"/>
              </a:rPr>
              <a:t>Estado Actual: </a:t>
            </a:r>
          </a:p>
          <a:p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PROCESO CONTRACTUAL</a:t>
            </a:r>
          </a:p>
        </p:txBody>
      </p:sp>
    </p:spTree>
    <p:extLst>
      <p:ext uri="{BB962C8B-B14F-4D97-AF65-F5344CB8AC3E}">
        <p14:creationId xmlns:p14="http://schemas.microsoft.com/office/powerpoint/2010/main" val="328575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7"/>
            <a:ext cx="12233279" cy="6858000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D52E5CA-6301-4DE9-907D-58C9A651910B}"/>
              </a:ext>
            </a:extLst>
          </p:cNvPr>
          <p:cNvSpPr/>
          <p:nvPr/>
        </p:nvSpPr>
        <p:spPr>
          <a:xfrm>
            <a:off x="293744" y="43367"/>
            <a:ext cx="8900318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0B7F0465-FA71-45A6-A3D5-03517C25CBE6}"/>
              </a:ext>
            </a:extLst>
          </p:cNvPr>
          <p:cNvSpPr txBox="1"/>
          <p:nvPr/>
        </p:nvSpPr>
        <p:spPr>
          <a:xfrm>
            <a:off x="232084" y="98061"/>
            <a:ext cx="5531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dirty="0">
                <a:latin typeface="Arial Narrow" panose="020B0606020202030204" pitchFamily="34" charset="0"/>
              </a:rPr>
              <a:t> PRODUCTO: </a:t>
            </a:r>
            <a:r>
              <a:rPr lang="es-CO" sz="2400" b="1" u="sng" dirty="0">
                <a:latin typeface="Arial Narrow" panose="020B0606020202030204" pitchFamily="34" charset="0"/>
              </a:rPr>
              <a:t>CANCHAS CONSTRUIDAS Y DOTADAS 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D31AF380-1C96-4C7C-AB16-F500924CA3E0}"/>
              </a:ext>
            </a:extLst>
          </p:cNvPr>
          <p:cNvSpPr txBox="1"/>
          <p:nvPr/>
        </p:nvSpPr>
        <p:spPr>
          <a:xfrm>
            <a:off x="7128528" y="835471"/>
            <a:ext cx="2510071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: 6 ESCENARIOS 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8EE33C4-8E0B-4C54-9F58-30457DDE1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5579" y="2403673"/>
            <a:ext cx="6876422" cy="51573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table">
            <a:extLst>
              <a:ext uri="{FF2B5EF4-FFF2-40B4-BE49-F238E27FC236}">
                <a16:creationId xmlns:a16="http://schemas.microsoft.com/office/drawing/2014/main" id="{C4C9EACC-FFB1-1BA7-17B7-0DE14C989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03" y="2145395"/>
            <a:ext cx="5280872" cy="1893158"/>
          </a:xfrm>
          <a:prstGeom prst="rect">
            <a:avLst/>
          </a:prstGeom>
        </p:spPr>
      </p:pic>
      <p:sp>
        <p:nvSpPr>
          <p:cNvPr id="12" name="CuadroTexto 13">
            <a:extLst>
              <a:ext uri="{FF2B5EF4-FFF2-40B4-BE49-F238E27FC236}">
                <a16:creationId xmlns:a16="http://schemas.microsoft.com/office/drawing/2014/main" id="{86E8EDB3-7317-4FB6-B00D-CAC349CB61D3}"/>
              </a:ext>
            </a:extLst>
          </p:cNvPr>
          <p:cNvSpPr txBox="1"/>
          <p:nvPr/>
        </p:nvSpPr>
        <p:spPr>
          <a:xfrm>
            <a:off x="6521464" y="1896930"/>
            <a:ext cx="3630101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 EN EJECUCIÓN : 4 ESCENARIOS  </a:t>
            </a:r>
          </a:p>
        </p:txBody>
      </p:sp>
      <p:sp>
        <p:nvSpPr>
          <p:cNvPr id="13" name="CuadroTexto 16">
            <a:extLst>
              <a:ext uri="{FF2B5EF4-FFF2-40B4-BE49-F238E27FC236}">
                <a16:creationId xmlns:a16="http://schemas.microsoft.com/office/drawing/2014/main" id="{CDD98BEB-A151-4145-8EA1-254F048156E5}"/>
              </a:ext>
            </a:extLst>
          </p:cNvPr>
          <p:cNvSpPr txBox="1"/>
          <p:nvPr/>
        </p:nvSpPr>
        <p:spPr>
          <a:xfrm>
            <a:off x="6483926" y="2188004"/>
            <a:ext cx="5578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TOTAL INVERSIÓN: 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$1.804.351.815 </a:t>
            </a:r>
            <a:r>
              <a:rPr lang="es-ES" sz="2000" b="1" dirty="0"/>
              <a:t>con interventoría. </a:t>
            </a:r>
            <a:endParaRPr lang="es-CO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4" name="CuadroTexto 17">
            <a:extLst>
              <a:ext uri="{FF2B5EF4-FFF2-40B4-BE49-F238E27FC236}">
                <a16:creationId xmlns:a16="http://schemas.microsoft.com/office/drawing/2014/main" id="{E651F21E-9E86-4111-86E7-925EAB8BDCF8}"/>
              </a:ext>
            </a:extLst>
          </p:cNvPr>
          <p:cNvSpPr txBox="1"/>
          <p:nvPr/>
        </p:nvSpPr>
        <p:spPr>
          <a:xfrm>
            <a:off x="7081478" y="573748"/>
            <a:ext cx="25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b="1" dirty="0">
                <a:latin typeface="Arial Narrow" panose="020B0606020202030204" pitchFamily="34" charset="0"/>
              </a:rPr>
              <a:t>Programa 4301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D4997E1-A59C-CFF1-D770-B3D9C0D38448}"/>
              </a:ext>
            </a:extLst>
          </p:cNvPr>
          <p:cNvSpPr/>
          <p:nvPr/>
        </p:nvSpPr>
        <p:spPr>
          <a:xfrm>
            <a:off x="-115802" y="1175787"/>
            <a:ext cx="656196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CONSTRUCCIÓN E ILUMINACIÓN DE CUBIERTAS PARA POLIDEPORTIVO EN LOS DIFERENTES </a:t>
            </a:r>
            <a:r>
              <a:rPr lang="es-ES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MUNICIPIOS</a:t>
            </a:r>
            <a:r>
              <a:rPr lang="es-ES" sz="16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 DEL DEPARTAMENTO DEL HUILA.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E4F8D8-E88C-8EEA-FEA9-B3A81CC273B7}"/>
              </a:ext>
            </a:extLst>
          </p:cNvPr>
          <p:cNvSpPr txBox="1"/>
          <p:nvPr/>
        </p:nvSpPr>
        <p:spPr>
          <a:xfrm>
            <a:off x="838041" y="4982331"/>
            <a:ext cx="30178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 Rounded MT Bold" panose="020F0704030504030204" pitchFamily="34" charset="0"/>
              </a:rPr>
              <a:t>Estado Actual: </a:t>
            </a:r>
          </a:p>
          <a:p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PROCESO CONTRACTUAL</a:t>
            </a:r>
          </a:p>
        </p:txBody>
      </p:sp>
    </p:spTree>
    <p:extLst>
      <p:ext uri="{BB962C8B-B14F-4D97-AF65-F5344CB8AC3E}">
        <p14:creationId xmlns:p14="http://schemas.microsoft.com/office/powerpoint/2010/main" val="1647661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pic>
        <p:nvPicPr>
          <p:cNvPr id="2" name="13 Imagen">
            <a:extLst>
              <a:ext uri="{FF2B5EF4-FFF2-40B4-BE49-F238E27FC236}">
                <a16:creationId xmlns:a16="http://schemas.microsoft.com/office/drawing/2014/main" id="{45457871-8225-4D8D-A49D-AE6D3B112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28" y="629571"/>
            <a:ext cx="729421" cy="629571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3797C0E8-94C6-DA68-B0D1-4CE0C36AD262}"/>
              </a:ext>
            </a:extLst>
          </p:cNvPr>
          <p:cNvSpPr/>
          <p:nvPr/>
        </p:nvSpPr>
        <p:spPr>
          <a:xfrm>
            <a:off x="293744" y="43367"/>
            <a:ext cx="8900318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3" name="CuadroTexto 9">
            <a:extLst>
              <a:ext uri="{FF2B5EF4-FFF2-40B4-BE49-F238E27FC236}">
                <a16:creationId xmlns:a16="http://schemas.microsoft.com/office/drawing/2014/main" id="{0B7F0465-FA71-45A6-A3D5-03517C25CBE6}"/>
              </a:ext>
            </a:extLst>
          </p:cNvPr>
          <p:cNvSpPr txBox="1"/>
          <p:nvPr/>
        </p:nvSpPr>
        <p:spPr>
          <a:xfrm>
            <a:off x="326028" y="223260"/>
            <a:ext cx="820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dirty="0">
                <a:latin typeface="Arial Narrow" panose="020B0606020202030204" pitchFamily="34" charset="0"/>
              </a:rPr>
              <a:t> PRODUCTO: </a:t>
            </a:r>
            <a:r>
              <a:rPr lang="es-CO" sz="2000" b="1" u="sng" dirty="0">
                <a:latin typeface="Arial Narrow" panose="020B0606020202030204" pitchFamily="34" charset="0"/>
              </a:rPr>
              <a:t>CENTRO DE ALTO RENDIMIENTO CONSTRUIDO Y DOTADO</a:t>
            </a:r>
          </a:p>
        </p:txBody>
      </p:sp>
      <p:sp>
        <p:nvSpPr>
          <p:cNvPr id="4" name="CuadroTexto 10">
            <a:extLst>
              <a:ext uri="{FF2B5EF4-FFF2-40B4-BE49-F238E27FC236}">
                <a16:creationId xmlns:a16="http://schemas.microsoft.com/office/drawing/2014/main" id="{D31AF380-1C96-4C7C-AB16-F500924CA3E0}"/>
              </a:ext>
            </a:extLst>
          </p:cNvPr>
          <p:cNvSpPr txBox="1"/>
          <p:nvPr/>
        </p:nvSpPr>
        <p:spPr>
          <a:xfrm>
            <a:off x="7411743" y="1232214"/>
            <a:ext cx="2510071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: 1 ESCENARIO</a:t>
            </a:r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id="{DBCF2048-03B8-458D-A21E-E44274A5404A}"/>
              </a:ext>
            </a:extLst>
          </p:cNvPr>
          <p:cNvSpPr txBox="1"/>
          <p:nvPr/>
        </p:nvSpPr>
        <p:spPr>
          <a:xfrm>
            <a:off x="103020" y="4174461"/>
            <a:ext cx="2283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 Rounded MT Bold" panose="020F0704030504030204" pitchFamily="34" charset="0"/>
              </a:rPr>
              <a:t>Estado  Actual:</a:t>
            </a:r>
          </a:p>
          <a:p>
            <a:r>
              <a:rPr lang="es-E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Ejecución física </a:t>
            </a:r>
          </a:p>
          <a:p>
            <a:r>
              <a:rPr lang="es-E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Porcentaje de obra: 65,09%</a:t>
            </a:r>
            <a:r>
              <a:rPr lang="es-E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6" name="CuadroTexto 13">
            <a:extLst>
              <a:ext uri="{FF2B5EF4-FFF2-40B4-BE49-F238E27FC236}">
                <a16:creationId xmlns:a16="http://schemas.microsoft.com/office/drawing/2014/main" id="{86E8EDB3-7317-4FB6-B00D-CAC349CB61D3}"/>
              </a:ext>
            </a:extLst>
          </p:cNvPr>
          <p:cNvSpPr txBox="1"/>
          <p:nvPr/>
        </p:nvSpPr>
        <p:spPr>
          <a:xfrm>
            <a:off x="7116437" y="1690986"/>
            <a:ext cx="3630101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b="1" dirty="0">
                <a:latin typeface="Arial Narrow" panose="020B0606020202030204" pitchFamily="34" charset="0"/>
              </a:rPr>
              <a:t>META  EN EJECUCIÓN : 1 ESCENARIO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9C91F3-BE3E-48E5-ACDD-68BF49B3F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376" y="4334416"/>
            <a:ext cx="3552820" cy="26646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1DA8CC2-1C25-4B58-A6F3-B91D697D3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417" y="2096692"/>
            <a:ext cx="3552821" cy="266461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CuadroTexto 23">
            <a:extLst>
              <a:ext uri="{FF2B5EF4-FFF2-40B4-BE49-F238E27FC236}">
                <a16:creationId xmlns:a16="http://schemas.microsoft.com/office/drawing/2014/main" id="{E9D2C50A-D6F8-4714-80F9-B1A1A2ED3AF8}"/>
              </a:ext>
            </a:extLst>
          </p:cNvPr>
          <p:cNvSpPr txBox="1"/>
          <p:nvPr/>
        </p:nvSpPr>
        <p:spPr>
          <a:xfrm>
            <a:off x="337084" y="0"/>
            <a:ext cx="25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b="1" dirty="0">
                <a:latin typeface="Arial Narrow" panose="020B0606020202030204" pitchFamily="34" charset="0"/>
              </a:rPr>
              <a:t>Programa 4302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FB5AB4C-9E51-CB6F-F6E3-F1D0E745B6A4}"/>
              </a:ext>
            </a:extLst>
          </p:cNvPr>
          <p:cNvSpPr/>
          <p:nvPr/>
        </p:nvSpPr>
        <p:spPr>
          <a:xfrm>
            <a:off x="389768" y="1109082"/>
            <a:ext cx="65619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CONSTRUCCION DEL CENTRO DE RENDIMIENTO DEPORTIVO LA FELICIDAD DEL DEPARTAMENTO DEL HUILA.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16EC3B0-1E4B-D693-DE76-A8FA09D7A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106" y="1329322"/>
            <a:ext cx="7622186" cy="527468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CuadroTexto 16">
            <a:extLst>
              <a:ext uri="{FF2B5EF4-FFF2-40B4-BE49-F238E27FC236}">
                <a16:creationId xmlns:a16="http://schemas.microsoft.com/office/drawing/2014/main" id="{CDD98BEB-A151-4145-8EA1-254F048156E5}"/>
              </a:ext>
            </a:extLst>
          </p:cNvPr>
          <p:cNvSpPr txBox="1"/>
          <p:nvPr/>
        </p:nvSpPr>
        <p:spPr>
          <a:xfrm>
            <a:off x="389768" y="1871793"/>
            <a:ext cx="4653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Con el ACTA PARCIAL No. 19 del 02 de marzo del 2023</a:t>
            </a:r>
            <a:r>
              <a:rPr lang="es-ES" sz="1200" dirty="0">
                <a:highlight>
                  <a:srgbClr val="FFFF00"/>
                </a:highlight>
              </a:rPr>
              <a:t> </a:t>
            </a:r>
          </a:p>
          <a:p>
            <a:r>
              <a:rPr lang="es-ES" sz="1200" dirty="0"/>
              <a:t>VALOR  TOTAL DEL CONTRATADO: </a:t>
            </a:r>
            <a:r>
              <a:rPr lang="es-ES" sz="1800" b="1" i="0" u="none" strike="noStrik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$ 20.860.961.407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s-CO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012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8F75E74-B0AE-3EE9-01A7-3BC74591B9F6}"/>
              </a:ext>
            </a:extLst>
          </p:cNvPr>
          <p:cNvSpPr/>
          <p:nvPr/>
        </p:nvSpPr>
        <p:spPr>
          <a:xfrm>
            <a:off x="458793" y="11917"/>
            <a:ext cx="9663108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E2E73659-819B-F449-AF27-2F308240C137}"/>
              </a:ext>
            </a:extLst>
          </p:cNvPr>
          <p:cNvSpPr txBox="1"/>
          <p:nvPr/>
        </p:nvSpPr>
        <p:spPr>
          <a:xfrm>
            <a:off x="292457" y="262431"/>
            <a:ext cx="8635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dirty="0">
                <a:latin typeface="Arial Narrow" panose="020B0606020202030204" pitchFamily="34" charset="0"/>
              </a:rPr>
              <a:t> PRODUCTO:</a:t>
            </a:r>
            <a:r>
              <a:rPr lang="es-MX" sz="2000" b="1" u="sng" dirty="0">
                <a:latin typeface="Arial Narrow" panose="020B0606020202030204" pitchFamily="34" charset="0"/>
              </a:rPr>
              <a:t> CENTRO DE RENDIMIENTO LA FELICIDAD CONSTRUIDO Y DOTADO</a:t>
            </a:r>
            <a:endParaRPr lang="es-CO" sz="2000" b="1" u="sng" dirty="0">
              <a:latin typeface="Arial Narrow" panose="020B0606020202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B567ED2-CEB6-8D3E-EFDD-0A34FDB1BA6B}"/>
              </a:ext>
            </a:extLst>
          </p:cNvPr>
          <p:cNvSpPr/>
          <p:nvPr/>
        </p:nvSpPr>
        <p:spPr>
          <a:xfrm>
            <a:off x="625111" y="909602"/>
            <a:ext cx="8850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MX" sz="18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OPTIMIZACIÓN DE LOS IMPLEMENTOS DEPORTIVOS, EQUIPOS GENERALES Y BIOMÉDICOS PARA EL FUNCIONAMIENTO Y HABILITACIÓN DEL CENTRO DE RENDIMIENTO DEPORTIVO LA FELICIDAD FASE 1 DEL DEPARTAMENTO DEL HUILA</a:t>
            </a:r>
            <a:endParaRPr lang="es-ES" sz="1800" b="1" cap="none" spc="0" dirty="0">
              <a:ln w="13462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BC9D33-D4FD-CB34-E409-1B3BA9998315}"/>
              </a:ext>
            </a:extLst>
          </p:cNvPr>
          <p:cNvSpPr txBox="1"/>
          <p:nvPr/>
        </p:nvSpPr>
        <p:spPr>
          <a:xfrm>
            <a:off x="8338148" y="5990211"/>
            <a:ext cx="425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latin typeface="Arial Rounded MT Bold" panose="020F0704030504030204" pitchFamily="34" charset="0"/>
              </a:rPr>
              <a:t>TOTAL INVERSIÓN: 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$4.000.000.000 </a:t>
            </a:r>
            <a:endParaRPr lang="es-CO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FB6B0A3-5FF1-B315-150F-DCFE95425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03" t="19071" r="24236" b="13819"/>
          <a:stretch/>
        </p:blipFill>
        <p:spPr bwMode="auto">
          <a:xfrm>
            <a:off x="3722320" y="1958171"/>
            <a:ext cx="4273273" cy="210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AB576B3-EFCC-85EA-7C91-03C3689ED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0" t="20518" r="19891" b="11889"/>
          <a:stretch/>
        </p:blipFill>
        <p:spPr bwMode="auto">
          <a:xfrm>
            <a:off x="59030" y="2159120"/>
            <a:ext cx="3604260" cy="2727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61F4BA-4AA4-FD6E-7211-3DCC55D8C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2" t="20037" r="23558" b="13579"/>
          <a:stretch/>
        </p:blipFill>
        <p:spPr bwMode="auto">
          <a:xfrm>
            <a:off x="3722320" y="4237721"/>
            <a:ext cx="3981509" cy="2608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A61D7A0-10F3-782A-FE6B-1E37B8DEF1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26" t="20036" r="24236" b="12130"/>
          <a:stretch/>
        </p:blipFill>
        <p:spPr bwMode="auto">
          <a:xfrm>
            <a:off x="8170225" y="2159119"/>
            <a:ext cx="4063053" cy="3789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0535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0"/>
            <a:ext cx="12192000" cy="68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7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41"/>
            <a:ext cx="12233279" cy="6858000"/>
          </a:xfr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18692565-7D1E-4D2E-A398-558A3877B1B6}"/>
              </a:ext>
            </a:extLst>
          </p:cNvPr>
          <p:cNvSpPr/>
          <p:nvPr/>
        </p:nvSpPr>
        <p:spPr>
          <a:xfrm>
            <a:off x="617461" y="151926"/>
            <a:ext cx="8917782" cy="1019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25" name="CuadroTexto 7">
            <a:extLst>
              <a:ext uri="{FF2B5EF4-FFF2-40B4-BE49-F238E27FC236}">
                <a16:creationId xmlns:a16="http://schemas.microsoft.com/office/drawing/2014/main" id="{DA1F047D-1DAE-4593-9E5D-DF4B2BFEF724}"/>
              </a:ext>
            </a:extLst>
          </p:cNvPr>
          <p:cNvSpPr txBox="1"/>
          <p:nvPr/>
        </p:nvSpPr>
        <p:spPr>
          <a:xfrm>
            <a:off x="1106757" y="154426"/>
            <a:ext cx="8166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>
                <a:latin typeface="Arial Narrow" panose="020B0606020202030204" pitchFamily="34" charset="0"/>
              </a:rPr>
              <a:t>PROCESO: GESTION DE INFRESTRUCTURA DEPORTIVA </a:t>
            </a:r>
          </a:p>
          <a:p>
            <a:pPr algn="ctr"/>
            <a:r>
              <a:rPr lang="es-CO" sz="2400" b="1" dirty="0">
                <a:latin typeface="Arial Narrow" panose="020B0606020202030204" pitchFamily="34" charset="0"/>
              </a:rPr>
              <a:t>OBJETIVOS DEL PROCESO </a:t>
            </a:r>
            <a:endParaRPr lang="es-CO" sz="2400" b="1" u="sng" dirty="0">
              <a:latin typeface="Arial Narrow" panose="020B060602020203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1BE3579-187B-4D1A-B73E-97F36EC1B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46" y="3429000"/>
            <a:ext cx="7933038" cy="3779137"/>
          </a:xfrm>
          <a:prstGeom prst="rect">
            <a:avLst/>
          </a:prstGeom>
          <a:effectLst>
            <a:softEdge rad="1155700"/>
          </a:effectLst>
        </p:spPr>
      </p:pic>
      <p:sp>
        <p:nvSpPr>
          <p:cNvPr id="27" name="CuadroTexto 16">
            <a:extLst>
              <a:ext uri="{FF2B5EF4-FFF2-40B4-BE49-F238E27FC236}">
                <a16:creationId xmlns:a16="http://schemas.microsoft.com/office/drawing/2014/main" id="{C2703D3E-3AFC-4279-9966-9B795B9B9113}"/>
              </a:ext>
            </a:extLst>
          </p:cNvPr>
          <p:cNvSpPr txBox="1"/>
          <p:nvPr/>
        </p:nvSpPr>
        <p:spPr>
          <a:xfrm>
            <a:off x="1020245" y="1467330"/>
            <a:ext cx="9008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2000" b="1" dirty="0"/>
              <a:t>OBJETIVO: </a:t>
            </a:r>
            <a:r>
              <a:rPr lang="es-CO" sz="2000" dirty="0"/>
              <a:t>Diseñar, elaborar y ejecutar proyectos para infraestructura deportiva incluyendo la adecuación de los escenarios deportivos del Departamento del Huila de acuerdo al plan de Desarrollo Departamental.</a:t>
            </a:r>
          </a:p>
        </p:txBody>
      </p:sp>
      <p:sp>
        <p:nvSpPr>
          <p:cNvPr id="28" name="CuadroTexto 17">
            <a:extLst>
              <a:ext uri="{FF2B5EF4-FFF2-40B4-BE49-F238E27FC236}">
                <a16:creationId xmlns:a16="http://schemas.microsoft.com/office/drawing/2014/main" id="{B37AD360-C72F-4FE3-8E93-8A90EAFD995C}"/>
              </a:ext>
            </a:extLst>
          </p:cNvPr>
          <p:cNvSpPr txBox="1"/>
          <p:nvPr/>
        </p:nvSpPr>
        <p:spPr>
          <a:xfrm>
            <a:off x="1020245" y="2712835"/>
            <a:ext cx="5399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/>
              <a:t>Procedimientos asociados al proceso:</a:t>
            </a:r>
          </a:p>
        </p:txBody>
      </p:sp>
      <p:sp>
        <p:nvSpPr>
          <p:cNvPr id="29" name="CuadroTexto 18">
            <a:extLst>
              <a:ext uri="{FF2B5EF4-FFF2-40B4-BE49-F238E27FC236}">
                <a16:creationId xmlns:a16="http://schemas.microsoft.com/office/drawing/2014/main" id="{58EED174-EDF4-4EF0-B1A0-89FEA517F4BB}"/>
              </a:ext>
            </a:extLst>
          </p:cNvPr>
          <p:cNvSpPr txBox="1"/>
          <p:nvPr/>
        </p:nvSpPr>
        <p:spPr>
          <a:xfrm>
            <a:off x="1020244" y="3355259"/>
            <a:ext cx="10483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lain"/>
            </a:pPr>
            <a:r>
              <a:rPr lang="es-CO" sz="2000" dirty="0"/>
              <a:t>Formulación y elaboración de proyectos para Infraestructura deportiva.</a:t>
            </a:r>
          </a:p>
          <a:p>
            <a:pPr marL="342900" indent="-342900">
              <a:buAutoNum type="arabicPlain"/>
            </a:pPr>
            <a:r>
              <a:rPr lang="es-CO" sz="2000" dirty="0"/>
              <a:t>Supervisión de contratos de infraestructura deportiva</a:t>
            </a:r>
          </a:p>
        </p:txBody>
      </p:sp>
    </p:spTree>
    <p:extLst>
      <p:ext uri="{BB962C8B-B14F-4D97-AF65-F5344CB8AC3E}">
        <p14:creationId xmlns:p14="http://schemas.microsoft.com/office/powerpoint/2010/main" val="284545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" y="0"/>
            <a:ext cx="12233279" cy="685800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EB6DAA4-AE4D-4616-A41F-739AC4AAE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8"/>
          <a:stretch/>
        </p:blipFill>
        <p:spPr>
          <a:xfrm>
            <a:off x="948668" y="3912483"/>
            <a:ext cx="11177356" cy="30697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8692565-7D1E-4D2E-A398-558A3877B1B6}"/>
              </a:ext>
            </a:extLst>
          </p:cNvPr>
          <p:cNvSpPr/>
          <p:nvPr/>
        </p:nvSpPr>
        <p:spPr>
          <a:xfrm>
            <a:off x="696119" y="106858"/>
            <a:ext cx="8384382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4" name="CuadroTexto 7">
            <a:extLst>
              <a:ext uri="{FF2B5EF4-FFF2-40B4-BE49-F238E27FC236}">
                <a16:creationId xmlns:a16="http://schemas.microsoft.com/office/drawing/2014/main" id="{DA1F047D-1DAE-4593-9E5D-DF4B2BFEF724}"/>
              </a:ext>
            </a:extLst>
          </p:cNvPr>
          <p:cNvSpPr txBox="1"/>
          <p:nvPr/>
        </p:nvSpPr>
        <p:spPr>
          <a:xfrm>
            <a:off x="696119" y="295165"/>
            <a:ext cx="7510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dirty="0">
                <a:latin typeface="Arial Narrow" panose="020B0606020202030204" pitchFamily="34" charset="0"/>
              </a:rPr>
              <a:t>PROCESO: GESTION DE INFRESTRUCTURA DEPORTIVAOBJETIVOS DEL PROCESO </a:t>
            </a:r>
            <a:endParaRPr lang="es-CO" sz="20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CuadroTexto 18">
            <a:extLst>
              <a:ext uri="{FF2B5EF4-FFF2-40B4-BE49-F238E27FC236}">
                <a16:creationId xmlns:a16="http://schemas.microsoft.com/office/drawing/2014/main" id="{58EED174-EDF4-4EF0-B1A0-89FEA517F4BB}"/>
              </a:ext>
            </a:extLst>
          </p:cNvPr>
          <p:cNvSpPr txBox="1"/>
          <p:nvPr/>
        </p:nvSpPr>
        <p:spPr>
          <a:xfrm>
            <a:off x="381486" y="1095229"/>
            <a:ext cx="9726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lain"/>
            </a:pPr>
            <a:r>
              <a:rPr lang="es-CO" sz="2400" b="1" dirty="0"/>
              <a:t>Formulación y elaboración de proyectos para Infraestructura deportiva.</a:t>
            </a:r>
          </a:p>
        </p:txBody>
      </p:sp>
      <p:sp>
        <p:nvSpPr>
          <p:cNvPr id="6" name="CuadroTexto 8">
            <a:extLst>
              <a:ext uri="{FF2B5EF4-FFF2-40B4-BE49-F238E27FC236}">
                <a16:creationId xmlns:a16="http://schemas.microsoft.com/office/drawing/2014/main" id="{9CC4A94E-D362-460A-9816-ED1E06F3FDD0}"/>
              </a:ext>
            </a:extLst>
          </p:cNvPr>
          <p:cNvSpPr txBox="1"/>
          <p:nvPr/>
        </p:nvSpPr>
        <p:spPr>
          <a:xfrm>
            <a:off x="768837" y="1844252"/>
            <a:ext cx="11177357" cy="20402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lphaUcPeriod"/>
            </a:pPr>
            <a:r>
              <a:rPr lang="es-CO" sz="2000" b="1" dirty="0"/>
              <a:t>OBJETIVO: </a:t>
            </a:r>
            <a:r>
              <a:rPr lang="es-CO" sz="1800" dirty="0"/>
              <a:t>Realizar la formulación y elaboración de proyectos para construcción, adecuación y mantenimiento de Infraestructura deportiva, estandarizando el estudio donde se determinan las obras y los costos de las inversiones a realizar, para la posible ejecución de las mismas.	</a:t>
            </a:r>
          </a:p>
          <a:p>
            <a:pPr marL="342900" indent="-342900">
              <a:buFont typeface="+mj-lt"/>
              <a:buAutoNum type="alphaUcPeriod"/>
            </a:pPr>
            <a:endParaRPr lang="es-CO" dirty="0"/>
          </a:p>
          <a:p>
            <a:pPr marL="342900" indent="-342900" algn="just">
              <a:buFont typeface="+mj-lt"/>
              <a:buAutoNum type="alphaUcPeriod"/>
            </a:pPr>
            <a:r>
              <a:rPr lang="es-CO" sz="1800" b="1" dirty="0"/>
              <a:t>ALCANCE: </a:t>
            </a:r>
            <a:r>
              <a:rPr lang="es-CO" sz="1800" dirty="0"/>
              <a:t>Inicia con la consulta de los planes de Desarrollo Nacional, Departamental, Municipal, objetivos de entidades cofinanciadora y el respectivo Plan de Acción del INDERHUILA, y termina con la formulación de los respectivos proyectos.</a:t>
            </a:r>
          </a:p>
        </p:txBody>
      </p:sp>
    </p:spTree>
    <p:extLst>
      <p:ext uri="{BB962C8B-B14F-4D97-AF65-F5344CB8AC3E}">
        <p14:creationId xmlns:p14="http://schemas.microsoft.com/office/powerpoint/2010/main" val="270554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EB6DAA4-AE4D-4616-A41F-739AC4AAE9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8"/>
          <a:stretch/>
        </p:blipFill>
        <p:spPr>
          <a:xfrm>
            <a:off x="696119" y="3335956"/>
            <a:ext cx="11045431" cy="30697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8692565-7D1E-4D2E-A398-558A3877B1B6}"/>
              </a:ext>
            </a:extLst>
          </p:cNvPr>
          <p:cNvSpPr/>
          <p:nvPr/>
        </p:nvSpPr>
        <p:spPr>
          <a:xfrm>
            <a:off x="696119" y="38100"/>
            <a:ext cx="8565868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4" name="CuadroTexto 7">
            <a:extLst>
              <a:ext uri="{FF2B5EF4-FFF2-40B4-BE49-F238E27FC236}">
                <a16:creationId xmlns:a16="http://schemas.microsoft.com/office/drawing/2014/main" id="{DA1F047D-1DAE-4593-9E5D-DF4B2BFEF724}"/>
              </a:ext>
            </a:extLst>
          </p:cNvPr>
          <p:cNvSpPr txBox="1"/>
          <p:nvPr/>
        </p:nvSpPr>
        <p:spPr>
          <a:xfrm>
            <a:off x="804275" y="189483"/>
            <a:ext cx="8565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800" b="1" dirty="0">
                <a:latin typeface="Arial Narrow" panose="020B0606020202030204" pitchFamily="34" charset="0"/>
              </a:rPr>
              <a:t>PROCESO: GESTION DE INFRESTRUCTURA DEPORTIVA OBJETIVOS DEL PROCESO </a:t>
            </a:r>
            <a:endParaRPr lang="es-CO" sz="28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CuadroTexto 18">
            <a:extLst>
              <a:ext uri="{FF2B5EF4-FFF2-40B4-BE49-F238E27FC236}">
                <a16:creationId xmlns:a16="http://schemas.microsoft.com/office/drawing/2014/main" id="{58EED174-EDF4-4EF0-B1A0-89FEA517F4BB}"/>
              </a:ext>
            </a:extLst>
          </p:cNvPr>
          <p:cNvSpPr txBox="1"/>
          <p:nvPr/>
        </p:nvSpPr>
        <p:spPr>
          <a:xfrm>
            <a:off x="948668" y="1423048"/>
            <a:ext cx="5399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/>
              <a:t>TIPOS DE PROYECTOS:</a:t>
            </a:r>
            <a:endParaRPr lang="es-CO" sz="2400" b="1" dirty="0"/>
          </a:p>
        </p:txBody>
      </p:sp>
      <p:sp>
        <p:nvSpPr>
          <p:cNvPr id="6" name="CuadroTexto 8">
            <a:extLst>
              <a:ext uri="{FF2B5EF4-FFF2-40B4-BE49-F238E27FC236}">
                <a16:creationId xmlns:a16="http://schemas.microsoft.com/office/drawing/2014/main" id="{9CC4A94E-D362-460A-9816-ED1E06F3FDD0}"/>
              </a:ext>
            </a:extLst>
          </p:cNvPr>
          <p:cNvSpPr txBox="1"/>
          <p:nvPr/>
        </p:nvSpPr>
        <p:spPr>
          <a:xfrm>
            <a:off x="804275" y="2199824"/>
            <a:ext cx="10133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lphaUcPeriod"/>
            </a:pPr>
            <a:r>
              <a:rPr lang="es-MX" sz="2400" b="1" dirty="0"/>
              <a:t> </a:t>
            </a:r>
            <a:r>
              <a:rPr lang="es-MX" sz="2400" dirty="0"/>
              <a:t>D</a:t>
            </a:r>
            <a:r>
              <a:rPr lang="es-CO" sz="2400" dirty="0"/>
              <a:t>ISEÑO DE PARQUES INFALTILES.… 45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es-CO" sz="2400" b="1" dirty="0"/>
              <a:t> </a:t>
            </a:r>
            <a:r>
              <a:rPr lang="es-CO" sz="2400" dirty="0"/>
              <a:t>DISEÑOS PARA PLACAS PARA PIDEPORTIVO…. 5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es-CO" sz="2400" dirty="0"/>
              <a:t>  DISEÑOS DE PROYECTOS: CUBIERTAS…. 4 ; GYM AL AIRE LIBRE…. 7</a:t>
            </a:r>
          </a:p>
        </p:txBody>
      </p:sp>
    </p:spTree>
    <p:extLst>
      <p:ext uri="{BB962C8B-B14F-4D97-AF65-F5344CB8AC3E}">
        <p14:creationId xmlns:p14="http://schemas.microsoft.com/office/powerpoint/2010/main" val="1905103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61DA7F5-5A04-40EA-A43E-301CC11CE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17"/>
          <a:stretch/>
        </p:blipFill>
        <p:spPr>
          <a:xfrm>
            <a:off x="6494369" y="4372081"/>
            <a:ext cx="6267817" cy="268540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8692565-7D1E-4D2E-A398-558A3877B1B6}"/>
              </a:ext>
            </a:extLst>
          </p:cNvPr>
          <p:cNvSpPr/>
          <p:nvPr/>
        </p:nvSpPr>
        <p:spPr>
          <a:xfrm>
            <a:off x="696118" y="153717"/>
            <a:ext cx="8526539" cy="11784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F7449A-9EC5-4191-9DD8-735C4F90C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21" y="4240752"/>
            <a:ext cx="5399882" cy="303743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CuadroTexto 7">
            <a:extLst>
              <a:ext uri="{FF2B5EF4-FFF2-40B4-BE49-F238E27FC236}">
                <a16:creationId xmlns:a16="http://schemas.microsoft.com/office/drawing/2014/main" id="{DA1F047D-1DAE-4593-9E5D-DF4B2BFEF724}"/>
              </a:ext>
            </a:extLst>
          </p:cNvPr>
          <p:cNvSpPr txBox="1"/>
          <p:nvPr/>
        </p:nvSpPr>
        <p:spPr>
          <a:xfrm>
            <a:off x="1062383" y="353202"/>
            <a:ext cx="7875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>
                <a:latin typeface="Arial Narrow" panose="020B0606020202030204" pitchFamily="34" charset="0"/>
              </a:rPr>
              <a:t>PROCESO: GESTION DE INFRESTRUCTURA DEPORTIVAOBJETIVOS DEL PROCESO </a:t>
            </a:r>
            <a:endParaRPr lang="es-CO" sz="24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CuadroTexto 18">
            <a:extLst>
              <a:ext uri="{FF2B5EF4-FFF2-40B4-BE49-F238E27FC236}">
                <a16:creationId xmlns:a16="http://schemas.microsoft.com/office/drawing/2014/main" id="{58EED174-EDF4-4EF0-B1A0-89FEA517F4BB}"/>
              </a:ext>
            </a:extLst>
          </p:cNvPr>
          <p:cNvSpPr txBox="1"/>
          <p:nvPr/>
        </p:nvSpPr>
        <p:spPr>
          <a:xfrm>
            <a:off x="320445" y="1454547"/>
            <a:ext cx="66604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b="1" dirty="0"/>
              <a:t>2  </a:t>
            </a:r>
            <a:r>
              <a:rPr lang="es-CO" sz="2000" b="1" dirty="0"/>
              <a:t>Supervisión</a:t>
            </a:r>
            <a:r>
              <a:rPr lang="es-CO" sz="1800" b="1" dirty="0"/>
              <a:t> de contratos de infraestructura deportiva</a:t>
            </a: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CC4A94E-D362-460A-9816-ED1E06F3FDD0}"/>
              </a:ext>
            </a:extLst>
          </p:cNvPr>
          <p:cNvSpPr txBox="1"/>
          <p:nvPr/>
        </p:nvSpPr>
        <p:spPr>
          <a:xfrm>
            <a:off x="538456" y="2219433"/>
            <a:ext cx="11427402" cy="17324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lphaUcPeriod"/>
            </a:pPr>
            <a:r>
              <a:rPr lang="es-CO" sz="1800" b="1" dirty="0"/>
              <a:t>OBJETIVO: </a:t>
            </a:r>
            <a:r>
              <a:rPr lang="es-CO" sz="1800" dirty="0"/>
              <a:t>Realizar seguimiento técnico, administrativo y financiero de la ejecución de contratos para la construcción, adecuación y mantenimiento de Infraestructura deportiva.</a:t>
            </a:r>
            <a:r>
              <a:rPr lang="es-CO" dirty="0"/>
              <a:t>	</a:t>
            </a:r>
          </a:p>
          <a:p>
            <a:pPr marL="342900" indent="-342900">
              <a:buFont typeface="+mj-lt"/>
              <a:buAutoNum type="alphaUcPeriod"/>
            </a:pPr>
            <a:endParaRPr lang="es-CO" dirty="0"/>
          </a:p>
          <a:p>
            <a:pPr marL="342900" indent="-342900" algn="just">
              <a:buFont typeface="+mj-lt"/>
              <a:buAutoNum type="alphaUcPeriod"/>
            </a:pPr>
            <a:r>
              <a:rPr lang="es-CO" sz="1800" b="1" dirty="0"/>
              <a:t>ALCANCE: </a:t>
            </a:r>
            <a:r>
              <a:rPr lang="es-CO" sz="1800" dirty="0"/>
              <a:t>Inicia con la designación de apoyo a la supervisión del contrato o convenio que realiza el Director al funcionario, para el seguimiento, control en la ejecución, recibo de obras, bienes, servicios, terminando con el informe final de supervisión y suscripción de acta de liquidación del contrato.</a:t>
            </a:r>
          </a:p>
        </p:txBody>
      </p:sp>
    </p:spTree>
    <p:extLst>
      <p:ext uri="{BB962C8B-B14F-4D97-AF65-F5344CB8AC3E}">
        <p14:creationId xmlns:p14="http://schemas.microsoft.com/office/powerpoint/2010/main" val="330113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000BF36-BB1C-41F1-A30F-3E3EF662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223" y="2841552"/>
            <a:ext cx="5536393" cy="415229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0ED1090-4876-4360-B25C-1B18CC6B4B63}"/>
              </a:ext>
            </a:extLst>
          </p:cNvPr>
          <p:cNvSpPr/>
          <p:nvPr/>
        </p:nvSpPr>
        <p:spPr>
          <a:xfrm>
            <a:off x="3476758" y="854118"/>
            <a:ext cx="56079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ILUMINACIÓN DE CUBIERTAS PARA POLIDEPORTIVOS EN </a:t>
            </a:r>
          </a:p>
          <a:p>
            <a:pPr algn="ctr"/>
            <a:r>
              <a:rPr lang="es-ES" sz="20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EL DPTO DEL HUILA</a:t>
            </a:r>
          </a:p>
        </p:txBody>
      </p:sp>
      <p:pic>
        <p:nvPicPr>
          <p:cNvPr id="5" name="Picture 4" descr="Historia | Red Huila. Negocios, Turismo, Gastronomía y algo más...">
            <a:extLst>
              <a:ext uri="{FF2B5EF4-FFF2-40B4-BE49-F238E27FC236}">
                <a16:creationId xmlns:a16="http://schemas.microsoft.com/office/drawing/2014/main" id="{3A6B3289-D92E-4799-A27D-8871C8C8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10" y="1138009"/>
            <a:ext cx="5915730" cy="56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C6891D61-90E1-4D4B-ACF9-ECAFB0C90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5342644" y="2169694"/>
            <a:ext cx="398533" cy="4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21449233-42E3-402F-B9A2-EF76C5005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3795448" y="5587170"/>
            <a:ext cx="299712" cy="3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449D0760-5D7F-4DF7-A22F-B61A24CA2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4972453" y="5052231"/>
            <a:ext cx="398533" cy="4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C5D334F3-1EFF-40CB-BD4A-2EB96E332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5370986" y="3441609"/>
            <a:ext cx="398533" cy="4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8CC0A756-39FF-4879-A235-E226A9F76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3132884" y="5770687"/>
            <a:ext cx="398533" cy="4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20AFC282-CCE1-4EA3-BC67-6F9E63802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3763943" y="4772649"/>
            <a:ext cx="331314" cy="39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0218A6FA-87BD-4319-A75E-A858A7F1C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4306677" y="4823861"/>
            <a:ext cx="331314" cy="39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0994A065-4EA8-47E6-B4AC-B2AED98A3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4368198" y="5686010"/>
            <a:ext cx="331314" cy="39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ABB1FA4A-EC02-4E16-8BF2-5823A62EE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3929600" y="6050565"/>
            <a:ext cx="331314" cy="39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361D5F40-5EC3-4AB1-A5D2-078E3BA4D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5932571" y="2246123"/>
            <a:ext cx="331314" cy="39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FA3B2948-39FD-4717-92B6-B05F3091F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3966025" y="5337662"/>
            <a:ext cx="299712" cy="36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C425062B-E15E-4233-8C5D-B2E6DD42E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5011330" y="4339797"/>
            <a:ext cx="331314" cy="39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4A58E0CE-2064-4E86-BF06-4172A6AA5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4570461" y="3614289"/>
            <a:ext cx="331314" cy="39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AC036578-4D42-4BDC-B02C-B1A7EECCC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3621809" y="5587169"/>
            <a:ext cx="299713" cy="36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91B43B11-B7CD-4EB4-A463-DB1DA4AA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4103594" y="5050617"/>
            <a:ext cx="299712" cy="36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able">
            <a:extLst>
              <a:ext uri="{FF2B5EF4-FFF2-40B4-BE49-F238E27FC236}">
                <a16:creationId xmlns:a16="http://schemas.microsoft.com/office/drawing/2014/main" id="{E79B3B32-1576-C6E4-7FDA-21AB0FAA63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853" y="1082218"/>
            <a:ext cx="3789429" cy="3554584"/>
          </a:xfrm>
          <a:prstGeom prst="rect">
            <a:avLst/>
          </a:prstGeom>
        </p:spPr>
      </p:pic>
      <p:sp>
        <p:nvSpPr>
          <p:cNvPr id="23" name="CuadroTexto 24">
            <a:extLst>
              <a:ext uri="{FF2B5EF4-FFF2-40B4-BE49-F238E27FC236}">
                <a16:creationId xmlns:a16="http://schemas.microsoft.com/office/drawing/2014/main" id="{EAC88625-713D-4C17-89AE-9C2BFEC2AF26}"/>
              </a:ext>
            </a:extLst>
          </p:cNvPr>
          <p:cNvSpPr txBox="1"/>
          <p:nvPr/>
        </p:nvSpPr>
        <p:spPr>
          <a:xfrm>
            <a:off x="5411282" y="2239902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1</a:t>
            </a:r>
          </a:p>
        </p:txBody>
      </p:sp>
      <p:sp>
        <p:nvSpPr>
          <p:cNvPr id="24" name="CuadroTexto 25">
            <a:extLst>
              <a:ext uri="{FF2B5EF4-FFF2-40B4-BE49-F238E27FC236}">
                <a16:creationId xmlns:a16="http://schemas.microsoft.com/office/drawing/2014/main" id="{E8FD26EE-8E38-4ECA-B4E8-06C836DE8CB8}"/>
              </a:ext>
            </a:extLst>
          </p:cNvPr>
          <p:cNvSpPr txBox="1"/>
          <p:nvPr/>
        </p:nvSpPr>
        <p:spPr>
          <a:xfrm>
            <a:off x="5957239" y="2281838"/>
            <a:ext cx="498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10</a:t>
            </a:r>
          </a:p>
        </p:txBody>
      </p:sp>
      <p:sp>
        <p:nvSpPr>
          <p:cNvPr id="25" name="CuadroTexto 26">
            <a:extLst>
              <a:ext uri="{FF2B5EF4-FFF2-40B4-BE49-F238E27FC236}">
                <a16:creationId xmlns:a16="http://schemas.microsoft.com/office/drawing/2014/main" id="{07E72B70-1792-43E2-A577-EAA18718F8DC}"/>
              </a:ext>
            </a:extLst>
          </p:cNvPr>
          <p:cNvSpPr txBox="1"/>
          <p:nvPr/>
        </p:nvSpPr>
        <p:spPr>
          <a:xfrm>
            <a:off x="5436942" y="3532932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4</a:t>
            </a:r>
          </a:p>
        </p:txBody>
      </p:sp>
      <p:sp>
        <p:nvSpPr>
          <p:cNvPr id="26" name="CuadroTexto 27">
            <a:extLst>
              <a:ext uri="{FF2B5EF4-FFF2-40B4-BE49-F238E27FC236}">
                <a16:creationId xmlns:a16="http://schemas.microsoft.com/office/drawing/2014/main" id="{15667EA2-1B93-477A-8BA8-D3183B6D4708}"/>
              </a:ext>
            </a:extLst>
          </p:cNvPr>
          <p:cNvSpPr txBox="1"/>
          <p:nvPr/>
        </p:nvSpPr>
        <p:spPr>
          <a:xfrm>
            <a:off x="4572676" y="3673920"/>
            <a:ext cx="43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13</a:t>
            </a:r>
          </a:p>
        </p:txBody>
      </p:sp>
      <p:sp>
        <p:nvSpPr>
          <p:cNvPr id="27" name="CuadroTexto 28">
            <a:extLst>
              <a:ext uri="{FF2B5EF4-FFF2-40B4-BE49-F238E27FC236}">
                <a16:creationId xmlns:a16="http://schemas.microsoft.com/office/drawing/2014/main" id="{5E02DBA4-8659-4C2E-AC91-DF98CC863210}"/>
              </a:ext>
            </a:extLst>
          </p:cNvPr>
          <p:cNvSpPr txBox="1"/>
          <p:nvPr/>
        </p:nvSpPr>
        <p:spPr>
          <a:xfrm>
            <a:off x="5010606" y="4424678"/>
            <a:ext cx="398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12</a:t>
            </a:r>
          </a:p>
        </p:txBody>
      </p:sp>
      <p:sp>
        <p:nvSpPr>
          <p:cNvPr id="28" name="CuadroTexto 29">
            <a:extLst>
              <a:ext uri="{FF2B5EF4-FFF2-40B4-BE49-F238E27FC236}">
                <a16:creationId xmlns:a16="http://schemas.microsoft.com/office/drawing/2014/main" id="{0CD02FA0-02BF-452A-AA45-6E02852AE2D4}"/>
              </a:ext>
            </a:extLst>
          </p:cNvPr>
          <p:cNvSpPr txBox="1"/>
          <p:nvPr/>
        </p:nvSpPr>
        <p:spPr>
          <a:xfrm>
            <a:off x="4374595" y="4881340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7</a:t>
            </a:r>
          </a:p>
        </p:txBody>
      </p:sp>
      <p:sp>
        <p:nvSpPr>
          <p:cNvPr id="29" name="CuadroTexto 30">
            <a:extLst>
              <a:ext uri="{FF2B5EF4-FFF2-40B4-BE49-F238E27FC236}">
                <a16:creationId xmlns:a16="http://schemas.microsoft.com/office/drawing/2014/main" id="{E5043BC1-F998-4A17-A6DB-CCD48DA34422}"/>
              </a:ext>
            </a:extLst>
          </p:cNvPr>
          <p:cNvSpPr txBox="1"/>
          <p:nvPr/>
        </p:nvSpPr>
        <p:spPr>
          <a:xfrm>
            <a:off x="3814676" y="4832280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6</a:t>
            </a:r>
          </a:p>
        </p:txBody>
      </p:sp>
      <p:sp>
        <p:nvSpPr>
          <p:cNvPr id="30" name="CuadroTexto 31">
            <a:extLst>
              <a:ext uri="{FF2B5EF4-FFF2-40B4-BE49-F238E27FC236}">
                <a16:creationId xmlns:a16="http://schemas.microsoft.com/office/drawing/2014/main" id="{0E0263B3-8FBE-428B-8D47-9BA2A59D96A5}"/>
              </a:ext>
            </a:extLst>
          </p:cNvPr>
          <p:cNvSpPr txBox="1"/>
          <p:nvPr/>
        </p:nvSpPr>
        <p:spPr>
          <a:xfrm>
            <a:off x="5059637" y="5151970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3</a:t>
            </a:r>
          </a:p>
        </p:txBody>
      </p:sp>
      <p:sp>
        <p:nvSpPr>
          <p:cNvPr id="31" name="CuadroTexto 32">
            <a:extLst>
              <a:ext uri="{FF2B5EF4-FFF2-40B4-BE49-F238E27FC236}">
                <a16:creationId xmlns:a16="http://schemas.microsoft.com/office/drawing/2014/main" id="{EBEA5BA9-590D-4A97-8B43-230FAF8DFF48}"/>
              </a:ext>
            </a:extLst>
          </p:cNvPr>
          <p:cNvSpPr txBox="1"/>
          <p:nvPr/>
        </p:nvSpPr>
        <p:spPr>
          <a:xfrm>
            <a:off x="4109839" y="5099728"/>
            <a:ext cx="459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15</a:t>
            </a:r>
          </a:p>
        </p:txBody>
      </p:sp>
      <p:sp>
        <p:nvSpPr>
          <p:cNvPr id="32" name="CuadroTexto 33">
            <a:extLst>
              <a:ext uri="{FF2B5EF4-FFF2-40B4-BE49-F238E27FC236}">
                <a16:creationId xmlns:a16="http://schemas.microsoft.com/office/drawing/2014/main" id="{91FCF455-91C2-4EC2-B3B7-9C5064C2E19A}"/>
              </a:ext>
            </a:extLst>
          </p:cNvPr>
          <p:cNvSpPr txBox="1"/>
          <p:nvPr/>
        </p:nvSpPr>
        <p:spPr>
          <a:xfrm>
            <a:off x="3950774" y="5377875"/>
            <a:ext cx="450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11</a:t>
            </a:r>
          </a:p>
        </p:txBody>
      </p:sp>
      <p:sp>
        <p:nvSpPr>
          <p:cNvPr id="33" name="CuadroTexto 34">
            <a:extLst>
              <a:ext uri="{FF2B5EF4-FFF2-40B4-BE49-F238E27FC236}">
                <a16:creationId xmlns:a16="http://schemas.microsoft.com/office/drawing/2014/main" id="{464FC59E-08FC-4553-B0B2-F69CD24146DB}"/>
              </a:ext>
            </a:extLst>
          </p:cNvPr>
          <p:cNvSpPr txBox="1"/>
          <p:nvPr/>
        </p:nvSpPr>
        <p:spPr>
          <a:xfrm>
            <a:off x="4414077" y="5742464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8</a:t>
            </a:r>
          </a:p>
        </p:txBody>
      </p:sp>
      <p:sp>
        <p:nvSpPr>
          <p:cNvPr id="34" name="CuadroTexto 35">
            <a:extLst>
              <a:ext uri="{FF2B5EF4-FFF2-40B4-BE49-F238E27FC236}">
                <a16:creationId xmlns:a16="http://schemas.microsoft.com/office/drawing/2014/main" id="{F8C440D0-557B-43CC-B890-4713610B65BF}"/>
              </a:ext>
            </a:extLst>
          </p:cNvPr>
          <p:cNvSpPr txBox="1"/>
          <p:nvPr/>
        </p:nvSpPr>
        <p:spPr>
          <a:xfrm>
            <a:off x="4007248" y="6096358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9</a:t>
            </a:r>
          </a:p>
        </p:txBody>
      </p:sp>
      <p:sp>
        <p:nvSpPr>
          <p:cNvPr id="35" name="CuadroTexto 36">
            <a:extLst>
              <a:ext uri="{FF2B5EF4-FFF2-40B4-BE49-F238E27FC236}">
                <a16:creationId xmlns:a16="http://schemas.microsoft.com/office/drawing/2014/main" id="{A61CA7A2-A81F-4CF2-8C01-9BA7E775852D}"/>
              </a:ext>
            </a:extLst>
          </p:cNvPr>
          <p:cNvSpPr txBox="1"/>
          <p:nvPr/>
        </p:nvSpPr>
        <p:spPr>
          <a:xfrm>
            <a:off x="3842125" y="5586025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2</a:t>
            </a:r>
          </a:p>
        </p:txBody>
      </p:sp>
      <p:sp>
        <p:nvSpPr>
          <p:cNvPr id="36" name="CuadroTexto 37">
            <a:extLst>
              <a:ext uri="{FF2B5EF4-FFF2-40B4-BE49-F238E27FC236}">
                <a16:creationId xmlns:a16="http://schemas.microsoft.com/office/drawing/2014/main" id="{EFF0FD56-4FA1-4821-B06D-830E2AD26F1A}"/>
              </a:ext>
            </a:extLst>
          </p:cNvPr>
          <p:cNvSpPr txBox="1"/>
          <p:nvPr/>
        </p:nvSpPr>
        <p:spPr>
          <a:xfrm>
            <a:off x="3560963" y="5629570"/>
            <a:ext cx="451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14</a:t>
            </a:r>
          </a:p>
        </p:txBody>
      </p:sp>
      <p:sp>
        <p:nvSpPr>
          <p:cNvPr id="37" name="CuadroTexto 38">
            <a:extLst>
              <a:ext uri="{FF2B5EF4-FFF2-40B4-BE49-F238E27FC236}">
                <a16:creationId xmlns:a16="http://schemas.microsoft.com/office/drawing/2014/main" id="{37375C8A-7DC1-4B7B-9DC8-1FE64B24F429}"/>
              </a:ext>
            </a:extLst>
          </p:cNvPr>
          <p:cNvSpPr txBox="1"/>
          <p:nvPr/>
        </p:nvSpPr>
        <p:spPr>
          <a:xfrm>
            <a:off x="3203545" y="5840895"/>
            <a:ext cx="13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5</a:t>
            </a:r>
          </a:p>
        </p:txBody>
      </p:sp>
      <p:sp>
        <p:nvSpPr>
          <p:cNvPr id="38" name="CuadroTexto 21">
            <a:extLst>
              <a:ext uri="{FF2B5EF4-FFF2-40B4-BE49-F238E27FC236}">
                <a16:creationId xmlns:a16="http://schemas.microsoft.com/office/drawing/2014/main" id="{351BB197-384A-4817-A2C2-6F98E7B85DB1}"/>
              </a:ext>
            </a:extLst>
          </p:cNvPr>
          <p:cNvSpPr txBox="1"/>
          <p:nvPr/>
        </p:nvSpPr>
        <p:spPr>
          <a:xfrm>
            <a:off x="8567540" y="1657588"/>
            <a:ext cx="3179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/>
              <a:t>META EN EJECUCIÓN  15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34F40EAF-B17E-79FF-6B68-94475E7E7636}"/>
              </a:ext>
            </a:extLst>
          </p:cNvPr>
          <p:cNvSpPr/>
          <p:nvPr/>
        </p:nvSpPr>
        <p:spPr>
          <a:xfrm>
            <a:off x="696119" y="38100"/>
            <a:ext cx="8384382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39" name="CuadroTexto 40">
            <a:extLst>
              <a:ext uri="{FF2B5EF4-FFF2-40B4-BE49-F238E27FC236}">
                <a16:creationId xmlns:a16="http://schemas.microsoft.com/office/drawing/2014/main" id="{9FA168BC-4293-4298-AFFF-0D454259B5B0}"/>
              </a:ext>
            </a:extLst>
          </p:cNvPr>
          <p:cNvSpPr txBox="1"/>
          <p:nvPr/>
        </p:nvSpPr>
        <p:spPr>
          <a:xfrm>
            <a:off x="8150369" y="2690959"/>
            <a:ext cx="4044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/>
              <a:t>Total  valor del proyecto  $ 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1.075.741.562 </a:t>
            </a:r>
            <a:r>
              <a:rPr lang="es-ES" sz="1800" b="1" dirty="0"/>
              <a:t> con interventoría. </a:t>
            </a:r>
          </a:p>
          <a:p>
            <a:endParaRPr lang="es-ES" sz="1800" b="1" dirty="0"/>
          </a:p>
        </p:txBody>
      </p:sp>
      <p:sp>
        <p:nvSpPr>
          <p:cNvPr id="41" name="CuadroTexto 46">
            <a:extLst>
              <a:ext uri="{FF2B5EF4-FFF2-40B4-BE49-F238E27FC236}">
                <a16:creationId xmlns:a16="http://schemas.microsoft.com/office/drawing/2014/main" id="{2F712703-EA61-4DB1-94AC-457E02550651}"/>
              </a:ext>
            </a:extLst>
          </p:cNvPr>
          <p:cNvSpPr txBox="1"/>
          <p:nvPr/>
        </p:nvSpPr>
        <p:spPr>
          <a:xfrm>
            <a:off x="207464" y="98432"/>
            <a:ext cx="7112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dirty="0">
                <a:latin typeface="Arial Narrow" panose="020B0606020202030204" pitchFamily="34" charset="0"/>
              </a:rPr>
              <a:t> PRODUCTO: </a:t>
            </a:r>
            <a:r>
              <a:rPr lang="es-CO" sz="2000" b="1" u="sng" dirty="0">
                <a:latin typeface="Arial Narrow" panose="020B0606020202030204" pitchFamily="34" charset="0"/>
              </a:rPr>
              <a:t>SERVICIO DE MANTENIMIENTO  A  INFRAESTRUCTURA DEPORTIVA</a:t>
            </a:r>
          </a:p>
        </p:txBody>
      </p:sp>
      <p:sp>
        <p:nvSpPr>
          <p:cNvPr id="42" name="CuadroTexto 47">
            <a:extLst>
              <a:ext uri="{FF2B5EF4-FFF2-40B4-BE49-F238E27FC236}">
                <a16:creationId xmlns:a16="http://schemas.microsoft.com/office/drawing/2014/main" id="{EAE79082-440D-4D06-8CDC-6CC1D45F1AF9}"/>
              </a:ext>
            </a:extLst>
          </p:cNvPr>
          <p:cNvSpPr txBox="1"/>
          <p:nvPr/>
        </p:nvSpPr>
        <p:spPr>
          <a:xfrm>
            <a:off x="8062512" y="418519"/>
            <a:ext cx="251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: 20 ESCENARIOS  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FB191C8-4363-47FE-B471-6443A809DF04}"/>
              </a:ext>
            </a:extLst>
          </p:cNvPr>
          <p:cNvSpPr txBox="1"/>
          <p:nvPr/>
        </p:nvSpPr>
        <p:spPr>
          <a:xfrm>
            <a:off x="8054175" y="98432"/>
            <a:ext cx="25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b="1" dirty="0">
                <a:latin typeface="Arial Narrow" panose="020B0606020202030204" pitchFamily="34" charset="0"/>
              </a:rPr>
              <a:t>Programa 4301 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5DC11C8-45D9-1817-349E-358B895F5FF2}"/>
              </a:ext>
            </a:extLst>
          </p:cNvPr>
          <p:cNvSpPr txBox="1"/>
          <p:nvPr/>
        </p:nvSpPr>
        <p:spPr>
          <a:xfrm>
            <a:off x="209882" y="4814915"/>
            <a:ext cx="30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 Rounded MT Bold" panose="020F0704030504030204" pitchFamily="34" charset="0"/>
              </a:rPr>
              <a:t>Estado Actual: </a:t>
            </a:r>
          </a:p>
          <a:p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LIQUIDACIÓN</a:t>
            </a:r>
          </a:p>
        </p:txBody>
      </p:sp>
    </p:spTree>
    <p:extLst>
      <p:ext uri="{BB962C8B-B14F-4D97-AF65-F5344CB8AC3E}">
        <p14:creationId xmlns:p14="http://schemas.microsoft.com/office/powerpoint/2010/main" val="196445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BA1C4BB-E68D-46DB-B2FA-93E8A23F94CC}"/>
              </a:ext>
            </a:extLst>
          </p:cNvPr>
          <p:cNvSpPr/>
          <p:nvPr/>
        </p:nvSpPr>
        <p:spPr>
          <a:xfrm>
            <a:off x="458793" y="11917"/>
            <a:ext cx="9663108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7" name="CuadroTexto 1">
            <a:extLst>
              <a:ext uri="{FF2B5EF4-FFF2-40B4-BE49-F238E27FC236}">
                <a16:creationId xmlns:a16="http://schemas.microsoft.com/office/drawing/2014/main" id="{0542843D-5BC5-4B54-A35D-6C548F493284}"/>
              </a:ext>
            </a:extLst>
          </p:cNvPr>
          <p:cNvSpPr txBox="1"/>
          <p:nvPr/>
        </p:nvSpPr>
        <p:spPr>
          <a:xfrm>
            <a:off x="759003" y="38780"/>
            <a:ext cx="7112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dirty="0">
                <a:latin typeface="Arial Narrow" panose="020B0606020202030204" pitchFamily="34" charset="0"/>
              </a:rPr>
              <a:t> PRODUCTO: </a:t>
            </a:r>
            <a:r>
              <a:rPr lang="es-CO" sz="2000" b="1" u="sng" dirty="0">
                <a:latin typeface="Arial Narrow" panose="020B0606020202030204" pitchFamily="34" charset="0"/>
              </a:rPr>
              <a:t>SERVICIO DE MANTENIMIENTO  A  INFRAESTRUCTURA DEPORTIVA</a:t>
            </a:r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B0B2D861-49ED-4284-9A98-3250D7652E5F}"/>
              </a:ext>
            </a:extLst>
          </p:cNvPr>
          <p:cNvSpPr txBox="1"/>
          <p:nvPr/>
        </p:nvSpPr>
        <p:spPr>
          <a:xfrm>
            <a:off x="7871961" y="341163"/>
            <a:ext cx="251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: 20 ESCENARIOS  </a:t>
            </a:r>
          </a:p>
        </p:txBody>
      </p:sp>
      <p:pic>
        <p:nvPicPr>
          <p:cNvPr id="11" name="Picture 4" descr="Historia | Red Huila. Negocios, Turismo, Gastronomía y algo más...">
            <a:extLst>
              <a:ext uri="{FF2B5EF4-FFF2-40B4-BE49-F238E27FC236}">
                <a16:creationId xmlns:a16="http://schemas.microsoft.com/office/drawing/2014/main" id="{0DE51434-CEDD-472E-9C70-4AA30627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96" y="819840"/>
            <a:ext cx="7333646" cy="568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5">
            <a:extLst>
              <a:ext uri="{FF2B5EF4-FFF2-40B4-BE49-F238E27FC236}">
                <a16:creationId xmlns:a16="http://schemas.microsoft.com/office/drawing/2014/main" id="{A4998519-9204-4F73-B0C7-9328FE58DE1A}"/>
              </a:ext>
            </a:extLst>
          </p:cNvPr>
          <p:cNvSpPr txBox="1"/>
          <p:nvPr/>
        </p:nvSpPr>
        <p:spPr>
          <a:xfrm>
            <a:off x="222300" y="1065179"/>
            <a:ext cx="5746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1" dirty="0"/>
              <a:t>CONSTRUCCION, MEJORAMIENTO Y ADECUACION DE LAS CONDICIONES FISICAS DE LA VILLA DEPORTIVA DEL MUNICIPIO DE LA PLATA EN EL DEPARTAMENTO DEL HUILA</a:t>
            </a:r>
          </a:p>
        </p:txBody>
      </p:sp>
      <p:pic>
        <p:nvPicPr>
          <p:cNvPr id="16" name="Picture 6" descr="Colores de varios chinchetas, tachuelas de mapa y alfileres | Vector Premium">
            <a:extLst>
              <a:ext uri="{FF2B5EF4-FFF2-40B4-BE49-F238E27FC236}">
                <a16:creationId xmlns:a16="http://schemas.microsoft.com/office/drawing/2014/main" id="{12DC8B89-E648-45E1-A470-B06EB758F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01" b="99481" l="17572" r="35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66967" r="66584" b="1924"/>
          <a:stretch/>
        </p:blipFill>
        <p:spPr bwMode="auto">
          <a:xfrm>
            <a:off x="2833910" y="4362449"/>
            <a:ext cx="398533" cy="4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7">
            <a:extLst>
              <a:ext uri="{FF2B5EF4-FFF2-40B4-BE49-F238E27FC236}">
                <a16:creationId xmlns:a16="http://schemas.microsoft.com/office/drawing/2014/main" id="{700A3CB7-CEF4-4A31-8D0D-E8E336154C6D}"/>
              </a:ext>
            </a:extLst>
          </p:cNvPr>
          <p:cNvSpPr txBox="1"/>
          <p:nvPr/>
        </p:nvSpPr>
        <p:spPr>
          <a:xfrm>
            <a:off x="8842035" y="38780"/>
            <a:ext cx="25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b="1" dirty="0">
                <a:latin typeface="Arial Narrow" panose="020B0606020202030204" pitchFamily="34" charset="0"/>
              </a:rPr>
              <a:t>Programa 4301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ECE38A3-216A-38AF-5308-867CF53D38A7}"/>
              </a:ext>
            </a:extLst>
          </p:cNvPr>
          <p:cNvSpPr txBox="1"/>
          <p:nvPr/>
        </p:nvSpPr>
        <p:spPr>
          <a:xfrm>
            <a:off x="8704737" y="6209098"/>
            <a:ext cx="301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latin typeface="Arial Rounded MT Bold" panose="020F0704030504030204" pitchFamily="34" charset="0"/>
              </a:rPr>
              <a:t>Estado Actual: </a:t>
            </a:r>
          </a:p>
          <a:p>
            <a:r>
              <a:rPr lang="es-ES" sz="1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EJECUCIÓN</a:t>
            </a:r>
            <a:endParaRPr lang="es-ES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uadroTexto 21">
            <a:extLst>
              <a:ext uri="{FF2B5EF4-FFF2-40B4-BE49-F238E27FC236}">
                <a16:creationId xmlns:a16="http://schemas.microsoft.com/office/drawing/2014/main" id="{0595170A-6E50-0285-F247-28B6EB4886BF}"/>
              </a:ext>
            </a:extLst>
          </p:cNvPr>
          <p:cNvSpPr txBox="1"/>
          <p:nvPr/>
        </p:nvSpPr>
        <p:spPr>
          <a:xfrm>
            <a:off x="222299" y="2465153"/>
            <a:ext cx="3386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/>
              <a:t>META EN EJECUCIÓN:  1</a:t>
            </a:r>
          </a:p>
        </p:txBody>
      </p:sp>
      <p:sp>
        <p:nvSpPr>
          <p:cNvPr id="24" name="CuadroTexto 40">
            <a:extLst>
              <a:ext uri="{FF2B5EF4-FFF2-40B4-BE49-F238E27FC236}">
                <a16:creationId xmlns:a16="http://schemas.microsoft.com/office/drawing/2014/main" id="{93ABA139-D251-CEC2-E70E-076C7DBAC02C}"/>
              </a:ext>
            </a:extLst>
          </p:cNvPr>
          <p:cNvSpPr txBox="1"/>
          <p:nvPr/>
        </p:nvSpPr>
        <p:spPr>
          <a:xfrm>
            <a:off x="80023" y="3321889"/>
            <a:ext cx="3628950" cy="1156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/>
              <a:t>Total  </a:t>
            </a:r>
            <a:r>
              <a:rPr lang="es-ES" sz="1800" b="1" dirty="0"/>
              <a:t>valor</a:t>
            </a:r>
            <a:r>
              <a:rPr lang="es-ES" b="1" dirty="0"/>
              <a:t> del proyecto  $ 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3.669.216.826 </a:t>
            </a:r>
            <a:r>
              <a:rPr lang="es-ES" b="1" dirty="0"/>
              <a:t> con interventoría.</a:t>
            </a:r>
          </a:p>
          <a:p>
            <a:r>
              <a:rPr lang="es-ES" b="1" dirty="0"/>
              <a:t> </a:t>
            </a:r>
          </a:p>
          <a:p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A117857-EF2C-55F1-899E-150408CFBE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r="44464" b="4610"/>
          <a:stretch/>
        </p:blipFill>
        <p:spPr>
          <a:xfrm rot="16200000">
            <a:off x="7751729" y="1825125"/>
            <a:ext cx="3212724" cy="5855059"/>
          </a:xfrm>
          <a:prstGeom prst="rect">
            <a:avLst/>
          </a:prstGeom>
          <a:effectLst>
            <a:softEdge rad="419100"/>
          </a:effectLst>
        </p:spPr>
      </p:pic>
    </p:spTree>
    <p:extLst>
      <p:ext uri="{BB962C8B-B14F-4D97-AF65-F5344CB8AC3E}">
        <p14:creationId xmlns:p14="http://schemas.microsoft.com/office/powerpoint/2010/main" val="400053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0" y="11917"/>
            <a:ext cx="12233279" cy="685800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09D1FE1-6477-4892-A945-740F7A15E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67" y="2040824"/>
            <a:ext cx="7176600" cy="5382450"/>
          </a:xfrm>
          <a:prstGeom prst="rect">
            <a:avLst/>
          </a:prstGeom>
          <a:effectLst>
            <a:softEdge rad="1130300"/>
          </a:effectLst>
        </p:spPr>
      </p:pic>
      <p:pic>
        <p:nvPicPr>
          <p:cNvPr id="5" name="table">
            <a:extLst>
              <a:ext uri="{FF2B5EF4-FFF2-40B4-BE49-F238E27FC236}">
                <a16:creationId xmlns:a16="http://schemas.microsoft.com/office/drawing/2014/main" id="{7A5BEBCA-D0C5-FF40-36FB-02EC566AF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93" y="1711942"/>
            <a:ext cx="4834982" cy="27606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3AA4E4-AB49-4775-9772-529D3D695A72}"/>
              </a:ext>
            </a:extLst>
          </p:cNvPr>
          <p:cNvSpPr txBox="1"/>
          <p:nvPr/>
        </p:nvSpPr>
        <p:spPr>
          <a:xfrm>
            <a:off x="350638" y="4628569"/>
            <a:ext cx="3017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 Rounded MT Bold" panose="020F0704030504030204" pitchFamily="34" charset="0"/>
              </a:rPr>
              <a:t>Estado Actual: </a:t>
            </a:r>
          </a:p>
          <a:p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CONTRATADO</a:t>
            </a:r>
          </a:p>
          <a:p>
            <a:r>
              <a:rPr lang="es-E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Ejecución física </a:t>
            </a:r>
          </a:p>
          <a:p>
            <a:r>
              <a:rPr lang="es-E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Porcentaje de obra: 100%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4E79A23-0F77-1163-65CE-E345D310FA3D}"/>
              </a:ext>
            </a:extLst>
          </p:cNvPr>
          <p:cNvSpPr/>
          <p:nvPr/>
        </p:nvSpPr>
        <p:spPr>
          <a:xfrm>
            <a:off x="458793" y="11917"/>
            <a:ext cx="9663108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DB1496-456A-4A41-97CB-10CDC5665026}"/>
              </a:ext>
            </a:extLst>
          </p:cNvPr>
          <p:cNvSpPr txBox="1"/>
          <p:nvPr/>
        </p:nvSpPr>
        <p:spPr>
          <a:xfrm>
            <a:off x="5172875" y="2120255"/>
            <a:ext cx="651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latin typeface="Arial Rounded MT Bold" panose="020F0704030504030204" pitchFamily="34" charset="0"/>
              </a:rPr>
              <a:t>TOTAL INVERSIÓN: 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$2.133.742.257,00 </a:t>
            </a:r>
            <a:r>
              <a:rPr lang="es-ES" sz="2000" b="1" dirty="0"/>
              <a:t>con </a:t>
            </a:r>
            <a:r>
              <a:rPr lang="es-ES" sz="2400" b="1" dirty="0"/>
              <a:t>interventoría</a:t>
            </a:r>
            <a:r>
              <a:rPr lang="es-ES" sz="2000" b="1" dirty="0"/>
              <a:t>.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s-CO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CuadroTexto 13">
            <a:extLst>
              <a:ext uri="{FF2B5EF4-FFF2-40B4-BE49-F238E27FC236}">
                <a16:creationId xmlns:a16="http://schemas.microsoft.com/office/drawing/2014/main" id="{7291498A-D037-4105-966C-126258E18B46}"/>
              </a:ext>
            </a:extLst>
          </p:cNvPr>
          <p:cNvSpPr txBox="1"/>
          <p:nvPr/>
        </p:nvSpPr>
        <p:spPr>
          <a:xfrm>
            <a:off x="6965384" y="235458"/>
            <a:ext cx="251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: 21 ESCENARIOS  </a:t>
            </a:r>
          </a:p>
        </p:txBody>
      </p:sp>
      <p:sp>
        <p:nvSpPr>
          <p:cNvPr id="10" name="CuadroTexto 13">
            <a:extLst>
              <a:ext uri="{FF2B5EF4-FFF2-40B4-BE49-F238E27FC236}">
                <a16:creationId xmlns:a16="http://schemas.microsoft.com/office/drawing/2014/main" id="{B7539E6C-423B-454F-BE93-3B706D9122FD}"/>
              </a:ext>
            </a:extLst>
          </p:cNvPr>
          <p:cNvSpPr txBox="1"/>
          <p:nvPr/>
        </p:nvSpPr>
        <p:spPr>
          <a:xfrm>
            <a:off x="5294068" y="1688417"/>
            <a:ext cx="3630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>
                <a:latin typeface="Arial Narrow" panose="020B0606020202030204" pitchFamily="34" charset="0"/>
              </a:rPr>
              <a:t>META</a:t>
            </a:r>
            <a:r>
              <a:rPr lang="es-CO" b="1" dirty="0">
                <a:latin typeface="Arial Narrow" panose="020B0606020202030204" pitchFamily="34" charset="0"/>
              </a:rPr>
              <a:t>  EN EJECUCIÓN : 6 ESCENARIOS 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4F11BE-8796-4CED-AE33-1400332F8F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2"/>
          <a:stretch/>
        </p:blipFill>
        <p:spPr>
          <a:xfrm>
            <a:off x="2780714" y="4171591"/>
            <a:ext cx="4829334" cy="27606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CuadroTexto 13">
            <a:extLst>
              <a:ext uri="{FF2B5EF4-FFF2-40B4-BE49-F238E27FC236}">
                <a16:creationId xmlns:a16="http://schemas.microsoft.com/office/drawing/2014/main" id="{D92B4EE3-4372-414D-B8C2-9EE56F5E8749}"/>
              </a:ext>
            </a:extLst>
          </p:cNvPr>
          <p:cNvSpPr txBox="1"/>
          <p:nvPr/>
        </p:nvSpPr>
        <p:spPr>
          <a:xfrm>
            <a:off x="337893" y="262073"/>
            <a:ext cx="661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800" dirty="0">
                <a:latin typeface="Arial Narrow" panose="020B0606020202030204" pitchFamily="34" charset="0"/>
              </a:rPr>
              <a:t> PRODUCTO: </a:t>
            </a:r>
            <a:r>
              <a:rPr lang="es-CO" sz="1800" b="1" u="sng" dirty="0">
                <a:latin typeface="Arial Narrow" panose="020B0606020202030204" pitchFamily="34" charset="0"/>
              </a:rPr>
              <a:t>PARQUES RECREATIVOS CONSTRUIDOS Y DOTADOS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BDF8097-815C-DE60-FF71-DC0B601C9367}"/>
              </a:ext>
            </a:extLst>
          </p:cNvPr>
          <p:cNvSpPr/>
          <p:nvPr/>
        </p:nvSpPr>
        <p:spPr>
          <a:xfrm>
            <a:off x="625111" y="909602"/>
            <a:ext cx="65144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18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CONSTRUCCION DE GIMNASIOS AL AIRE LIBRE PARA EL DEPARTAMENTO DEL HUILA</a:t>
            </a:r>
          </a:p>
        </p:txBody>
      </p:sp>
    </p:spTree>
    <p:extLst>
      <p:ext uri="{BB962C8B-B14F-4D97-AF65-F5344CB8AC3E}">
        <p14:creationId xmlns:p14="http://schemas.microsoft.com/office/powerpoint/2010/main" val="232162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279" cy="685800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B5B4518-9420-A182-2832-2632316E8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56" y="878685"/>
            <a:ext cx="7336533" cy="5502399"/>
          </a:xfrm>
          <a:prstGeom prst="rect">
            <a:avLst/>
          </a:prstGeom>
          <a:effectLst>
            <a:softEdge rad="11303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BA575F-543A-34FF-CC5F-57246C98BD38}"/>
              </a:ext>
            </a:extLst>
          </p:cNvPr>
          <p:cNvSpPr txBox="1"/>
          <p:nvPr/>
        </p:nvSpPr>
        <p:spPr>
          <a:xfrm>
            <a:off x="692016" y="1858675"/>
            <a:ext cx="30430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 Rounded MT Bold" panose="020F0704030504030204" pitchFamily="34" charset="0"/>
              </a:rPr>
              <a:t>Estado Actual: </a:t>
            </a:r>
          </a:p>
          <a:p>
            <a:r>
              <a:rPr lang="es-CO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 EJECUCIÓN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D1456A-6452-C8CB-B07A-0F4A65BAC41D}"/>
              </a:ext>
            </a:extLst>
          </p:cNvPr>
          <p:cNvSpPr/>
          <p:nvPr/>
        </p:nvSpPr>
        <p:spPr>
          <a:xfrm>
            <a:off x="458793" y="11917"/>
            <a:ext cx="9663108" cy="8484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FDFD6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135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180D1A-F501-6011-B502-7210245BC259}"/>
              </a:ext>
            </a:extLst>
          </p:cNvPr>
          <p:cNvSpPr txBox="1"/>
          <p:nvPr/>
        </p:nvSpPr>
        <p:spPr>
          <a:xfrm>
            <a:off x="7810333" y="5425391"/>
            <a:ext cx="4251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>
                <a:latin typeface="Arial Rounded MT Bold" panose="020F0704030504030204" pitchFamily="34" charset="0"/>
              </a:rPr>
              <a:t>TOTAL INVERSIÓN: </a:t>
            </a:r>
            <a:r>
              <a:rPr lang="es-E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$270.465.010,00 </a:t>
            </a:r>
            <a:endParaRPr lang="es-CO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CuadroTexto 13">
            <a:extLst>
              <a:ext uri="{FF2B5EF4-FFF2-40B4-BE49-F238E27FC236}">
                <a16:creationId xmlns:a16="http://schemas.microsoft.com/office/drawing/2014/main" id="{22AE1008-2ADA-EA3A-F0AC-E2F950B45926}"/>
              </a:ext>
            </a:extLst>
          </p:cNvPr>
          <p:cNvSpPr txBox="1"/>
          <p:nvPr/>
        </p:nvSpPr>
        <p:spPr>
          <a:xfrm>
            <a:off x="7769667" y="431350"/>
            <a:ext cx="251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: 21 ESCENARIOS  </a:t>
            </a: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318BA2E2-E0C8-3B50-748D-612546A716DA}"/>
              </a:ext>
            </a:extLst>
          </p:cNvPr>
          <p:cNvSpPr txBox="1"/>
          <p:nvPr/>
        </p:nvSpPr>
        <p:spPr>
          <a:xfrm>
            <a:off x="7769667" y="5044413"/>
            <a:ext cx="3630101" cy="3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Arial Narrow" panose="020B0606020202030204" pitchFamily="34" charset="0"/>
              </a:rPr>
              <a:t>META  EN EJECUCIÓN : 1 ESCENARIO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9CCD09-75E8-AB87-D1BE-5BFFBBB2E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2"/>
          <a:stretch/>
        </p:blipFill>
        <p:spPr>
          <a:xfrm>
            <a:off x="2780714" y="4171591"/>
            <a:ext cx="4829334" cy="27606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CuadroTexto 13">
            <a:extLst>
              <a:ext uri="{FF2B5EF4-FFF2-40B4-BE49-F238E27FC236}">
                <a16:creationId xmlns:a16="http://schemas.microsoft.com/office/drawing/2014/main" id="{05307902-7205-1004-A9EE-9F90ED3AFA45}"/>
              </a:ext>
            </a:extLst>
          </p:cNvPr>
          <p:cNvSpPr txBox="1"/>
          <p:nvPr/>
        </p:nvSpPr>
        <p:spPr>
          <a:xfrm>
            <a:off x="749763" y="92796"/>
            <a:ext cx="62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17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2345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351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469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5863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7036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8208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9381" algn="l" defTabSz="842345" rtl="0" eaLnBrk="1" latinLnBrk="0" hangingPunct="1">
              <a:defRPr sz="1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dirty="0">
                <a:latin typeface="Arial Narrow" panose="020B0606020202030204" pitchFamily="34" charset="0"/>
              </a:rPr>
              <a:t> PRODUCTO ;</a:t>
            </a:r>
            <a:r>
              <a:rPr lang="es-CO" sz="2000" b="1" u="sng" dirty="0">
                <a:latin typeface="Arial Narrow" panose="020B0606020202030204" pitchFamily="34" charset="0"/>
              </a:rPr>
              <a:t>PARQUES RECREATIVOS CONSTRUIDOS Y DOTADOS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C084AFF-4786-CF74-F1D1-EB5066F979A5}"/>
              </a:ext>
            </a:extLst>
          </p:cNvPr>
          <p:cNvSpPr/>
          <p:nvPr/>
        </p:nvSpPr>
        <p:spPr>
          <a:xfrm>
            <a:off x="625111" y="909602"/>
            <a:ext cx="65144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18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CONSTRUCCION DE GIMNASIOS AL AIRE LIBRE </a:t>
            </a:r>
            <a:r>
              <a:rPr lang="es-ES" b="1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EN EL MUNICIPIO DE NEIVA D</a:t>
            </a:r>
            <a:r>
              <a:rPr lang="es-ES" sz="1800" b="1" cap="none" spc="0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EL DEPARTAMENTO DEL HUILA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75C4378-790D-04B7-A8AE-016E371EF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994422"/>
              </p:ext>
            </p:extLst>
          </p:nvPr>
        </p:nvGraphicFramePr>
        <p:xfrm>
          <a:off x="68826" y="2351118"/>
          <a:ext cx="4365521" cy="1768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8565">
                  <a:extLst>
                    <a:ext uri="{9D8B030D-6E8A-4147-A177-3AD203B41FA5}">
                      <a16:colId xmlns:a16="http://schemas.microsoft.com/office/drawing/2014/main" val="2156172391"/>
                    </a:ext>
                  </a:extLst>
                </a:gridCol>
                <a:gridCol w="1632383">
                  <a:extLst>
                    <a:ext uri="{9D8B030D-6E8A-4147-A177-3AD203B41FA5}">
                      <a16:colId xmlns:a16="http://schemas.microsoft.com/office/drawing/2014/main" val="4155783674"/>
                    </a:ext>
                  </a:extLst>
                </a:gridCol>
                <a:gridCol w="2084573">
                  <a:extLst>
                    <a:ext uri="{9D8B030D-6E8A-4147-A177-3AD203B41FA5}">
                      <a16:colId xmlns:a16="http://schemas.microsoft.com/office/drawing/2014/main" val="398360175"/>
                    </a:ext>
                  </a:extLst>
                </a:gridCol>
              </a:tblGrid>
              <a:tr h="569686">
                <a:tc>
                  <a:txBody>
                    <a:bodyPr/>
                    <a:lstStyle/>
                    <a:p>
                      <a:pPr algn="ctr"/>
                      <a:r>
                        <a:rPr lang="es-CO" sz="10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  <a:endParaRPr lang="es-CO" sz="40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MUNICIPIO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LUGAR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673195"/>
                  </a:ext>
                </a:extLst>
              </a:tr>
              <a:tr h="1198514">
                <a:tc>
                  <a:txBody>
                    <a:bodyPr/>
                    <a:lstStyle/>
                    <a:p>
                      <a:pPr marL="0" algn="just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r>
                        <a:rPr lang="es-CO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NEIVA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/>
                      <a:endParaRPr lang="es-CO" sz="9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809976" rtl="0" eaLnBrk="1" latinLnBrk="0" hangingPunct="1"/>
                      <a:r>
                        <a:rPr lang="es-CO" sz="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Barrio Chicalá</a:t>
                      </a:r>
                    </a:p>
                    <a:p>
                      <a:pPr marL="0" algn="ctr" defTabSz="809976" rtl="0" eaLnBrk="1" latinLnBrk="0" hangingPunct="1"/>
                      <a:endParaRPr lang="es-CO" sz="9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85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8914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949</Words>
  <Application>Microsoft Office PowerPoint</Application>
  <PresentationFormat>Panorámica</PresentationFormat>
  <Paragraphs>207</Paragraphs>
  <Slides>15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Arial Rounded MT Bold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Dcolors</dc:creator>
  <cp:lastModifiedBy>INDERHUILA</cp:lastModifiedBy>
  <cp:revision>24</cp:revision>
  <dcterms:created xsi:type="dcterms:W3CDTF">2022-03-20T17:21:30Z</dcterms:created>
  <dcterms:modified xsi:type="dcterms:W3CDTF">2023-03-30T21:58:00Z</dcterms:modified>
</cp:coreProperties>
</file>