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1" r:id="rId6"/>
    <p:sldId id="263" r:id="rId7"/>
    <p:sldId id="265"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5" d="100"/>
          <a:sy n="45" d="100"/>
        </p:scale>
        <p:origin x="78"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3EBC4EEA-3402-4FB5-BE6F-DFAB6DC9BCF2}" type="datetimeFigureOut">
              <a:rPr lang="en-US" smtClean="0"/>
              <a:t>2/23/2023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401075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EBC4EEA-3402-4FB5-BE6F-DFAB6DC9BCF2}" type="datetimeFigureOut">
              <a:rPr lang="en-US" smtClean="0"/>
              <a:t>2/23/2023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305990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EBC4EEA-3402-4FB5-BE6F-DFAB6DC9BCF2}" type="datetimeFigureOut">
              <a:rPr lang="en-US" smtClean="0"/>
              <a:t>2/23/2023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168245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EBC4EEA-3402-4FB5-BE6F-DFAB6DC9BCF2}" type="datetimeFigureOut">
              <a:rPr lang="en-US" smtClean="0"/>
              <a:t>2/23/2023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41935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EBC4EEA-3402-4FB5-BE6F-DFAB6DC9BCF2}" type="datetimeFigureOut">
              <a:rPr lang="en-US" smtClean="0"/>
              <a:t>2/23/2023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243362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EBC4EEA-3402-4FB5-BE6F-DFAB6DC9BCF2}" type="datetimeFigureOut">
              <a:rPr lang="en-US" smtClean="0"/>
              <a:t>2/23/2023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246131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EBC4EEA-3402-4FB5-BE6F-DFAB6DC9BCF2}" type="datetimeFigureOut">
              <a:rPr lang="en-US" smtClean="0"/>
              <a:t>2/23/2023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71244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EBC4EEA-3402-4FB5-BE6F-DFAB6DC9BCF2}" type="datetimeFigureOut">
              <a:rPr lang="en-US" smtClean="0"/>
              <a:t>2/23/2023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11018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BC4EEA-3402-4FB5-BE6F-DFAB6DC9BCF2}" type="datetimeFigureOut">
              <a:rPr lang="en-US" smtClean="0"/>
              <a:t>2/23/2023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175899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EBC4EEA-3402-4FB5-BE6F-DFAB6DC9BCF2}" type="datetimeFigureOut">
              <a:rPr lang="en-US" smtClean="0"/>
              <a:t>2/23/2023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336421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EBC4EEA-3402-4FB5-BE6F-DFAB6DC9BCF2}" type="datetimeFigureOut">
              <a:rPr lang="en-US" smtClean="0"/>
              <a:t>2/23/2023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9C107BB-E32A-4A29-8DE8-1CCE7F7A5418}" type="slidenum">
              <a:rPr lang="en-US" smtClean="0"/>
              <a:t>‹Nº›</a:t>
            </a:fld>
            <a:endParaRPr lang="en-US"/>
          </a:p>
        </p:txBody>
      </p:sp>
    </p:spTree>
    <p:extLst>
      <p:ext uri="{BB962C8B-B14F-4D97-AF65-F5344CB8AC3E}">
        <p14:creationId xmlns:p14="http://schemas.microsoft.com/office/powerpoint/2010/main" val="29963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C4EEA-3402-4FB5-BE6F-DFAB6DC9BCF2}" type="datetimeFigureOut">
              <a:rPr lang="en-US" smtClean="0"/>
              <a:t>2/23/2023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107BB-E32A-4A29-8DE8-1CCE7F7A5418}" type="slidenum">
              <a:rPr lang="en-US" smtClean="0"/>
              <a:t>‹Nº›</a:t>
            </a:fld>
            <a:endParaRPr lang="en-US"/>
          </a:p>
        </p:txBody>
      </p:sp>
    </p:spTree>
    <p:extLst>
      <p:ext uri="{BB962C8B-B14F-4D97-AF65-F5344CB8AC3E}">
        <p14:creationId xmlns:p14="http://schemas.microsoft.com/office/powerpoint/2010/main" val="3177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70"/>
            <a:ext cx="12192000" cy="6834859"/>
          </a:xfrm>
          <a:prstGeom prst="rect">
            <a:avLst/>
          </a:prstGeom>
        </p:spPr>
      </p:pic>
    </p:spTree>
    <p:extLst>
      <p:ext uri="{BB962C8B-B14F-4D97-AF65-F5344CB8AC3E}">
        <p14:creationId xmlns:p14="http://schemas.microsoft.com/office/powerpoint/2010/main" val="338887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p:spPr>
      </p:pic>
      <p:sp>
        <p:nvSpPr>
          <p:cNvPr id="2" name="Título 1"/>
          <p:cNvSpPr>
            <a:spLocks noGrp="1"/>
          </p:cNvSpPr>
          <p:nvPr>
            <p:ph type="title"/>
          </p:nvPr>
        </p:nvSpPr>
        <p:spPr>
          <a:xfrm>
            <a:off x="646814" y="567143"/>
            <a:ext cx="10515600" cy="1325563"/>
          </a:xfrm>
        </p:spPr>
        <p:txBody>
          <a:bodyPr/>
          <a:lstStyle/>
          <a:p>
            <a:r>
              <a:rPr lang="es-CO" sz="4400" b="1" dirty="0">
                <a:effectLst/>
                <a:latin typeface="Arial" panose="020B0604020202020204" pitchFamily="34" charset="0"/>
                <a:ea typeface="Calibri" panose="020F0502020204030204" pitchFamily="34" charset="0"/>
                <a:cs typeface="Arial" panose="020B0604020202020204" pitchFamily="34" charset="0"/>
              </a:rPr>
              <a:t>ROLES DE CONTROL INTERNO</a:t>
            </a:r>
            <a:br>
              <a:rPr lang="es-CO" sz="4400" b="1" dirty="0">
                <a:effectLst/>
                <a:latin typeface="Arial" panose="020B0604020202020204" pitchFamily="34" charset="0"/>
                <a:ea typeface="Calibri" panose="020F0502020204030204" pitchFamily="34" charset="0"/>
                <a:cs typeface="Arial" panose="020B0604020202020204" pitchFamily="34" charset="0"/>
              </a:rPr>
            </a:br>
            <a:endParaRPr lang="en-US" dirty="0"/>
          </a:p>
        </p:txBody>
      </p:sp>
      <p:pic>
        <p:nvPicPr>
          <p:cNvPr id="4" name="Imagen 3">
            <a:extLst>
              <a:ext uri="{FF2B5EF4-FFF2-40B4-BE49-F238E27FC236}">
                <a16:creationId xmlns:a16="http://schemas.microsoft.com/office/drawing/2014/main" id="{D152E6C3-1539-3A02-2D44-EDE82EA05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628" y="1656979"/>
            <a:ext cx="7491760" cy="4173157"/>
          </a:xfrm>
          <a:prstGeom prst="rect">
            <a:avLst/>
          </a:prstGeom>
        </p:spPr>
      </p:pic>
    </p:spTree>
    <p:extLst>
      <p:ext uri="{BB962C8B-B14F-4D97-AF65-F5344CB8AC3E}">
        <p14:creationId xmlns:p14="http://schemas.microsoft.com/office/powerpoint/2010/main" val="284545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40" y="0"/>
            <a:ext cx="12233279" cy="6858000"/>
          </a:xfrm>
        </p:spPr>
      </p:pic>
      <p:sp>
        <p:nvSpPr>
          <p:cNvPr id="4" name="Rectángulo 3">
            <a:extLst>
              <a:ext uri="{FF2B5EF4-FFF2-40B4-BE49-F238E27FC236}">
                <a16:creationId xmlns:a16="http://schemas.microsoft.com/office/drawing/2014/main" id="{8FCAEAEA-644A-31FA-79D4-8E3A102C88F7}"/>
              </a:ext>
            </a:extLst>
          </p:cNvPr>
          <p:cNvSpPr/>
          <p:nvPr/>
        </p:nvSpPr>
        <p:spPr>
          <a:xfrm>
            <a:off x="469899" y="534161"/>
            <a:ext cx="9173831" cy="1078244"/>
          </a:xfrm>
          <a:prstGeom prst="rect">
            <a:avLst/>
          </a:prstGeom>
        </p:spPr>
        <p:txBody>
          <a:bodyPr wrap="square">
            <a:spAutoFit/>
          </a:bodyPr>
          <a:lstStyle/>
          <a:p>
            <a:pPr>
              <a:lnSpc>
                <a:spcPct val="107000"/>
              </a:lnSpc>
              <a:spcAft>
                <a:spcPts val="800"/>
              </a:spcAft>
            </a:pPr>
            <a:r>
              <a:rPr lang="es-CO" sz="2000" b="1" dirty="0">
                <a:solidFill>
                  <a:srgbClr val="004884"/>
                </a:solidFill>
                <a:latin typeface="Arial" panose="020B0604020202020204" pitchFamily="34" charset="0"/>
                <a:ea typeface="Times New Roman" panose="02020603050405020304" pitchFamily="18" charset="0"/>
                <a:cs typeface="Times New Roman" panose="02020603050405020304" pitchFamily="18" charset="0"/>
              </a:rPr>
              <a:t>Roles de la Oficina de Control Interno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800"/>
              </a:spcAft>
            </a:pPr>
            <a:r>
              <a:rPr lang="es-CO" sz="1800" dirty="0">
                <a:solidFill>
                  <a:srgbClr val="4B4B4B"/>
                </a:solidFill>
                <a:latin typeface="Arial" panose="020B0604020202020204" pitchFamily="34" charset="0"/>
                <a:ea typeface="Times New Roman" panose="02020603050405020304" pitchFamily="18" charset="0"/>
              </a:rPr>
              <a:t>La Oficina de Control Interno del </a:t>
            </a:r>
            <a:r>
              <a:rPr lang="es-CO" dirty="0">
                <a:solidFill>
                  <a:srgbClr val="4B4B4B"/>
                </a:solidFill>
                <a:latin typeface="Arial" panose="020B0604020202020204" pitchFamily="34" charset="0"/>
                <a:ea typeface="Times New Roman" panose="02020603050405020304" pitchFamily="18" charset="0"/>
              </a:rPr>
              <a:t>INDERHUILA</a:t>
            </a:r>
            <a:r>
              <a:rPr lang="es-CO" sz="1800" dirty="0">
                <a:solidFill>
                  <a:srgbClr val="4B4B4B"/>
                </a:solidFill>
                <a:latin typeface="Arial" panose="020B0604020202020204" pitchFamily="34" charset="0"/>
                <a:ea typeface="Times New Roman" panose="02020603050405020304" pitchFamily="18" charset="0"/>
              </a:rPr>
              <a:t>, mediante Decreto 648 de 2017 desempeña los siguientes roles alineados al Sistema de Control Interno:</a:t>
            </a:r>
            <a:endParaRPr lang="es-CO" sz="1800" dirty="0">
              <a:solidFill>
                <a:srgbClr val="4B4B4B"/>
              </a:solidFill>
              <a:effectLst/>
              <a:latin typeface="Arial" panose="020B0604020202020204" pitchFamily="34" charset="0"/>
              <a:ea typeface="Times New Roman" panose="02020603050405020304" pitchFamily="18" charset="0"/>
            </a:endParaRPr>
          </a:p>
        </p:txBody>
      </p:sp>
      <p:pic>
        <p:nvPicPr>
          <p:cNvPr id="6" name="Imagen 5" descr="roles-de-la-oficina-de-control-interno">
            <a:extLst>
              <a:ext uri="{FF2B5EF4-FFF2-40B4-BE49-F238E27FC236}">
                <a16:creationId xmlns:a16="http://schemas.microsoft.com/office/drawing/2014/main" id="{7119ECCA-3AC0-86F8-F122-6F813464DC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31831" y="2302807"/>
            <a:ext cx="7010400" cy="3591173"/>
          </a:xfrm>
          <a:prstGeom prst="rect">
            <a:avLst/>
          </a:prstGeom>
          <a:noFill/>
          <a:ln>
            <a:noFill/>
          </a:ln>
        </p:spPr>
      </p:pic>
    </p:spTree>
    <p:extLst>
      <p:ext uri="{BB962C8B-B14F-4D97-AF65-F5344CB8AC3E}">
        <p14:creationId xmlns:p14="http://schemas.microsoft.com/office/powerpoint/2010/main" val="370074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p:spPr>
      </p:pic>
      <p:sp>
        <p:nvSpPr>
          <p:cNvPr id="8" name="Rectángulo 7">
            <a:extLst>
              <a:ext uri="{FF2B5EF4-FFF2-40B4-BE49-F238E27FC236}">
                <a16:creationId xmlns:a16="http://schemas.microsoft.com/office/drawing/2014/main" id="{F67D2CD8-4F77-F494-6ECE-CC23B2570BBA}"/>
              </a:ext>
            </a:extLst>
          </p:cNvPr>
          <p:cNvSpPr/>
          <p:nvPr/>
        </p:nvSpPr>
        <p:spPr>
          <a:xfrm>
            <a:off x="818707" y="554473"/>
            <a:ext cx="7602279" cy="5271315"/>
          </a:xfrm>
          <a:prstGeom prst="rect">
            <a:avLst/>
          </a:prstGeom>
        </p:spPr>
        <p:txBody>
          <a:bodyPr wrap="square">
            <a:spAutoFit/>
          </a:bodyPr>
          <a:lstStyle/>
          <a:p>
            <a:pPr marL="457200" indent="-457200" algn="just">
              <a:buAutoNum type="arabicPeriod"/>
            </a:pPr>
            <a:r>
              <a:rPr lang="es-ES" sz="2400" b="1" dirty="0">
                <a:cs typeface="Calibri" pitchFamily="34" charset="0"/>
              </a:rPr>
              <a:t>Liderazgo Estratégico</a:t>
            </a:r>
          </a:p>
          <a:p>
            <a:pPr algn="just"/>
            <a:endParaRPr lang="es-ES" sz="2400" b="1" dirty="0">
              <a:cs typeface="Calibri" pitchFamily="34" charset="0"/>
            </a:endParaRPr>
          </a:p>
          <a:p>
            <a:pPr marL="342900" indent="-342900" algn="just"/>
            <a:r>
              <a:rPr lang="es-CO" sz="2400" dirty="0">
                <a:cs typeface="Calibri" pitchFamily="34" charset="0"/>
              </a:rPr>
              <a:t>      Las Oficinas de Control Interno, deben convertirse en un soporte estratégico para la toma de decisiones del representante legal, agregando valor de manera independiente, mediante la presentación de informes, manejo de información estratégica y alertas oportunas ante cambios actuales o potenciales que puedan retardar el cumplimiento de los objetivos de la entidad</a:t>
            </a:r>
            <a:r>
              <a:rPr lang="es-CO" sz="2400" dirty="0">
                <a:latin typeface="Comic Sans MS" panose="030F0702030302020204" pitchFamily="66" charset="0"/>
              </a:rPr>
              <a:t>. </a:t>
            </a:r>
            <a:r>
              <a:rPr lang="es-CO" sz="2400" dirty="0">
                <a:latin typeface="Comic Sans MS" panose="030F0702030302020204" pitchFamily="66" charset="0"/>
                <a:cs typeface="Calibri" pitchFamily="34" charset="0"/>
              </a:rPr>
              <a:t>   </a:t>
            </a:r>
            <a:r>
              <a:rPr lang="es-CO" sz="2400" dirty="0">
                <a:cs typeface="Calibri" pitchFamily="34" charset="0"/>
              </a:rPr>
              <a:t>Una de las actividades es</a:t>
            </a:r>
            <a:r>
              <a:rPr lang="es-CO" sz="2400" dirty="0">
                <a:latin typeface="Comic Sans MS" panose="030F0702030302020204" pitchFamily="66" charset="0"/>
              </a:rPr>
              <a:t> </a:t>
            </a:r>
            <a:r>
              <a:rPr lang="es-CO" sz="2400" dirty="0">
                <a:cs typeface="Calibri" pitchFamily="34" charset="0"/>
              </a:rPr>
              <a:t>e</a:t>
            </a:r>
            <a:r>
              <a:rPr lang="es-CO" sz="2400" dirty="0"/>
              <a:t>stablecer canales de comunicación directos, expeditos y efectivos con el representante legal de la entidad, para recibir y transmitir información veraz y sustentada en hechos. </a:t>
            </a:r>
          </a:p>
          <a:p>
            <a:pPr algn="just">
              <a:lnSpc>
                <a:spcPct val="107000"/>
              </a:lnSpc>
              <a:spcAft>
                <a:spcPts val="800"/>
              </a:spcAft>
            </a:pPr>
            <a:r>
              <a:rPr lang="es-CO" sz="2400" dirty="0">
                <a:latin typeface="Calibri" panose="020F0502020204030204" pitchFamily="34" charset="0"/>
                <a:ea typeface="Calibri" panose="020F0502020204030204" pitchFamily="34" charset="0"/>
                <a:cs typeface="Times New Roman" panose="02020603050405020304" pitchFamily="18" charset="0"/>
              </a:rPr>
              <a:t>.</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FC8C037C-2B1A-78DC-3DDB-D86379C51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936" y="2084810"/>
            <a:ext cx="4281064" cy="3740978"/>
          </a:xfrm>
          <a:prstGeom prst="rect">
            <a:avLst/>
          </a:prstGeom>
        </p:spPr>
      </p:pic>
    </p:spTree>
    <p:extLst>
      <p:ext uri="{BB962C8B-B14F-4D97-AF65-F5344CB8AC3E}">
        <p14:creationId xmlns:p14="http://schemas.microsoft.com/office/powerpoint/2010/main" val="32350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p:spPr>
      </p:pic>
      <p:pic>
        <p:nvPicPr>
          <p:cNvPr id="15" name="Imagen 14">
            <a:extLst>
              <a:ext uri="{FF2B5EF4-FFF2-40B4-BE49-F238E27FC236}">
                <a16:creationId xmlns:a16="http://schemas.microsoft.com/office/drawing/2014/main" id="{F7AEAE17-5A2C-A719-0E00-5211D2BC7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23" y="1380903"/>
            <a:ext cx="4229875" cy="3767616"/>
          </a:xfrm>
          <a:prstGeom prst="rect">
            <a:avLst/>
          </a:prstGeom>
        </p:spPr>
      </p:pic>
      <p:sp>
        <p:nvSpPr>
          <p:cNvPr id="17" name="Rectángulo 16">
            <a:extLst>
              <a:ext uri="{FF2B5EF4-FFF2-40B4-BE49-F238E27FC236}">
                <a16:creationId xmlns:a16="http://schemas.microsoft.com/office/drawing/2014/main" id="{8F3FC98A-1313-DA0C-AE72-E61DE1B2A69A}"/>
              </a:ext>
            </a:extLst>
          </p:cNvPr>
          <p:cNvSpPr/>
          <p:nvPr/>
        </p:nvSpPr>
        <p:spPr>
          <a:xfrm>
            <a:off x="4977921" y="1569252"/>
            <a:ext cx="5881641" cy="4154984"/>
          </a:xfrm>
          <a:prstGeom prst="rect">
            <a:avLst/>
          </a:prstGeom>
        </p:spPr>
        <p:txBody>
          <a:bodyPr wrap="square">
            <a:spAutoFit/>
          </a:bodyPr>
          <a:lstStyle/>
          <a:p>
            <a:pPr algn="just"/>
            <a:r>
              <a:rPr lang="es-ES" sz="2400" b="1" dirty="0">
                <a:cs typeface="Calibri" pitchFamily="34" charset="0"/>
              </a:rPr>
              <a:t>2. Enfoque hacia la Prevención</a:t>
            </a:r>
          </a:p>
          <a:p>
            <a:pPr marL="342900" indent="-342900" algn="just">
              <a:buFont typeface="+mj-lt"/>
              <a:buAutoNum type="alphaLcParenR" startAt="2"/>
            </a:pPr>
            <a:endParaRPr lang="es-ES" sz="2400" dirty="0">
              <a:cs typeface="Calibri" pitchFamily="34" charset="0"/>
            </a:endParaRPr>
          </a:p>
          <a:p>
            <a:pPr marL="342900" indent="-342900" algn="just"/>
            <a:r>
              <a:rPr lang="es-CO" sz="2400" dirty="0">
                <a:cs typeface="Calibri" pitchFamily="34" charset="0"/>
              </a:rPr>
              <a:t>      Brindar un valor agregado a la organización mediante la asesoría permanente, la formulación de recomendaciones con alcance preventivo y la ejecución de acciones de fomento de la cultura del control, que le sirvan a la entidad para la toma de decisiones oportunas frente al que hacer institucional y la mejora continua</a:t>
            </a:r>
            <a:r>
              <a:rPr lang="es-CO" sz="2400" dirty="0">
                <a:latin typeface="Comic Sans MS" panose="030F0702030302020204" pitchFamily="66" charset="0"/>
              </a:rPr>
              <a:t>.</a:t>
            </a:r>
            <a:endParaRPr lang="es-ES" sz="2400" dirty="0">
              <a:latin typeface="Comic Sans MS" panose="030F0702030302020204" pitchFamily="66" charset="0"/>
            </a:endParaRPr>
          </a:p>
        </p:txBody>
      </p:sp>
    </p:spTree>
    <p:extLst>
      <p:ext uri="{BB962C8B-B14F-4D97-AF65-F5344CB8AC3E}">
        <p14:creationId xmlns:p14="http://schemas.microsoft.com/office/powerpoint/2010/main" val="8144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p:spPr>
      </p:pic>
      <p:sp>
        <p:nvSpPr>
          <p:cNvPr id="4" name="Rectángulo 3">
            <a:extLst>
              <a:ext uri="{FF2B5EF4-FFF2-40B4-BE49-F238E27FC236}">
                <a16:creationId xmlns:a16="http://schemas.microsoft.com/office/drawing/2014/main" id="{73066BA3-F669-3547-78C1-D84811463AA3}"/>
              </a:ext>
            </a:extLst>
          </p:cNvPr>
          <p:cNvSpPr/>
          <p:nvPr/>
        </p:nvSpPr>
        <p:spPr>
          <a:xfrm>
            <a:off x="238784" y="652365"/>
            <a:ext cx="5097301" cy="4893647"/>
          </a:xfrm>
          <a:prstGeom prst="rect">
            <a:avLst/>
          </a:prstGeom>
        </p:spPr>
        <p:txBody>
          <a:bodyPr wrap="square">
            <a:spAutoFit/>
          </a:bodyPr>
          <a:lstStyle/>
          <a:p>
            <a:pPr algn="just"/>
            <a:r>
              <a:rPr lang="es-ES" sz="2400" b="1" dirty="0">
                <a:cs typeface="Calibri" pitchFamily="34" charset="0"/>
              </a:rPr>
              <a:t>3</a:t>
            </a:r>
            <a:r>
              <a:rPr lang="es-CO" sz="2400" dirty="0">
                <a:latin typeface="Comic Sans MS" panose="030F0702030302020204" pitchFamily="66" charset="0"/>
              </a:rPr>
              <a:t>. </a:t>
            </a:r>
            <a:r>
              <a:rPr lang="es-CO" sz="2400" b="1" dirty="0">
                <a:cs typeface="Calibri" pitchFamily="34" charset="0"/>
              </a:rPr>
              <a:t>Relación con Entes Externos de Control</a:t>
            </a:r>
          </a:p>
          <a:p>
            <a:pPr marL="342900" indent="-342900" algn="just">
              <a:buFont typeface="+mj-lt"/>
              <a:buAutoNum type="alphaLcParenR" startAt="3"/>
            </a:pPr>
            <a:endParaRPr lang="es-CO" sz="2400" dirty="0">
              <a:cs typeface="Calibri" pitchFamily="34" charset="0"/>
            </a:endParaRPr>
          </a:p>
          <a:p>
            <a:pPr marL="342900" indent="-342900" algn="just"/>
            <a:r>
              <a:rPr lang="es-CO" sz="2400" dirty="0">
                <a:cs typeface="Calibri" pitchFamily="34" charset="0"/>
              </a:rPr>
              <a:t>      Se enmarca en la relación con los organismos de control respectivos y no con todas las instancias externas con quienes tiene relación la entidad, dado que para otros temas, la entidad debe tener definidos los responsables y los procedimientos para la atención a las solicitudes que le sean formuladas</a:t>
            </a:r>
            <a:r>
              <a:rPr lang="es-CO" sz="2400" dirty="0"/>
              <a:t>.  </a:t>
            </a:r>
          </a:p>
          <a:p>
            <a:pPr algn="just"/>
            <a:endParaRPr lang="es-ES" sz="2400" dirty="0">
              <a:latin typeface="Comic Sans MS" panose="030F0702030302020204" pitchFamily="66" charset="0"/>
            </a:endParaRPr>
          </a:p>
        </p:txBody>
      </p:sp>
      <p:pic>
        <p:nvPicPr>
          <p:cNvPr id="6" name="Imagen 5">
            <a:extLst>
              <a:ext uri="{FF2B5EF4-FFF2-40B4-BE49-F238E27FC236}">
                <a16:creationId xmlns:a16="http://schemas.microsoft.com/office/drawing/2014/main" id="{126B0F0E-97BD-17D5-94EB-35C1F4AC8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167" y="1809307"/>
            <a:ext cx="3706020" cy="3524250"/>
          </a:xfrm>
          <a:prstGeom prst="rect">
            <a:avLst/>
          </a:prstGeom>
        </p:spPr>
      </p:pic>
    </p:spTree>
    <p:extLst>
      <p:ext uri="{BB962C8B-B14F-4D97-AF65-F5344CB8AC3E}">
        <p14:creationId xmlns:p14="http://schemas.microsoft.com/office/powerpoint/2010/main" val="352266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p:spPr>
      </p:pic>
      <p:pic>
        <p:nvPicPr>
          <p:cNvPr id="3" name="Imagen 2">
            <a:extLst>
              <a:ext uri="{FF2B5EF4-FFF2-40B4-BE49-F238E27FC236}">
                <a16:creationId xmlns:a16="http://schemas.microsoft.com/office/drawing/2014/main" id="{056645B3-717C-04D0-D05E-AE9711B66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41" y="1013835"/>
            <a:ext cx="3686168" cy="4524315"/>
          </a:xfrm>
          <a:prstGeom prst="rect">
            <a:avLst/>
          </a:prstGeom>
        </p:spPr>
      </p:pic>
      <p:sp>
        <p:nvSpPr>
          <p:cNvPr id="5" name="Rectángulo 4">
            <a:extLst>
              <a:ext uri="{FF2B5EF4-FFF2-40B4-BE49-F238E27FC236}">
                <a16:creationId xmlns:a16="http://schemas.microsoft.com/office/drawing/2014/main" id="{384A69BC-7C1A-6835-2567-528CF995DD48}"/>
              </a:ext>
            </a:extLst>
          </p:cNvPr>
          <p:cNvSpPr/>
          <p:nvPr/>
        </p:nvSpPr>
        <p:spPr>
          <a:xfrm>
            <a:off x="4163556" y="1319850"/>
            <a:ext cx="6279453" cy="4524315"/>
          </a:xfrm>
          <a:prstGeom prst="rect">
            <a:avLst/>
          </a:prstGeom>
        </p:spPr>
        <p:txBody>
          <a:bodyPr wrap="square">
            <a:spAutoFit/>
          </a:bodyPr>
          <a:lstStyle/>
          <a:p>
            <a:pPr algn="just"/>
            <a:r>
              <a:rPr lang="es-ES" sz="2400" b="1" dirty="0">
                <a:cs typeface="Calibri" pitchFamily="34" charset="0"/>
              </a:rPr>
              <a:t>4. </a:t>
            </a:r>
            <a:r>
              <a:rPr lang="es-CO" sz="2400" b="1" dirty="0">
                <a:cs typeface="Calibri" pitchFamily="34" charset="0"/>
              </a:rPr>
              <a:t>Evaluación de la Gestión de Riesgo</a:t>
            </a:r>
          </a:p>
          <a:p>
            <a:pPr marL="342900" indent="-342900" algn="just"/>
            <a:endParaRPr lang="es-CO" sz="2400" dirty="0">
              <a:cs typeface="Calibri" pitchFamily="34" charset="0"/>
            </a:endParaRPr>
          </a:p>
          <a:p>
            <a:pPr marL="342900" indent="-342900" algn="just"/>
            <a:r>
              <a:rPr lang="es-CO" sz="2400" dirty="0">
                <a:cs typeface="Calibri" pitchFamily="34" charset="0"/>
              </a:rPr>
              <a:t>      La evaluación y análisis del riesgo debe ser un proceso permanente e interactivo entre la administración y las Unidades de control interno o quien haga sus veces, evaluando aspectos, tanto internos como externos, que pueden llegar a representar amenaza para la consecución de los objetivos organizacionales, con miras a establecer acciones efectivas, representadas en actividades de control.</a:t>
            </a:r>
          </a:p>
          <a:p>
            <a:pPr algn="just"/>
            <a:endParaRPr lang="es-ES" sz="2400" dirty="0">
              <a:latin typeface="Comic Sans MS" panose="030F0702030302020204" pitchFamily="66" charset="0"/>
            </a:endParaRPr>
          </a:p>
        </p:txBody>
      </p:sp>
    </p:spTree>
    <p:extLst>
      <p:ext uri="{BB962C8B-B14F-4D97-AF65-F5344CB8AC3E}">
        <p14:creationId xmlns:p14="http://schemas.microsoft.com/office/powerpoint/2010/main" val="178533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p:spPr>
      </p:pic>
      <p:pic>
        <p:nvPicPr>
          <p:cNvPr id="4" name="Imagen 3">
            <a:extLst>
              <a:ext uri="{FF2B5EF4-FFF2-40B4-BE49-F238E27FC236}">
                <a16:creationId xmlns:a16="http://schemas.microsoft.com/office/drawing/2014/main" id="{3B729C78-A1F4-2429-287A-D1B9B3174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589" y="2190533"/>
            <a:ext cx="5056912" cy="4481545"/>
          </a:xfrm>
          <a:prstGeom prst="rect">
            <a:avLst/>
          </a:prstGeom>
        </p:spPr>
      </p:pic>
      <p:sp>
        <p:nvSpPr>
          <p:cNvPr id="6" name="Rectángulo 5">
            <a:extLst>
              <a:ext uri="{FF2B5EF4-FFF2-40B4-BE49-F238E27FC236}">
                <a16:creationId xmlns:a16="http://schemas.microsoft.com/office/drawing/2014/main" id="{429D7DAD-A70B-DECB-69BD-3C5D701FEF03}"/>
              </a:ext>
            </a:extLst>
          </p:cNvPr>
          <p:cNvSpPr/>
          <p:nvPr/>
        </p:nvSpPr>
        <p:spPr>
          <a:xfrm>
            <a:off x="768350" y="697941"/>
            <a:ext cx="5327650" cy="4893647"/>
          </a:xfrm>
          <a:prstGeom prst="rect">
            <a:avLst/>
          </a:prstGeom>
        </p:spPr>
        <p:txBody>
          <a:bodyPr wrap="square">
            <a:spAutoFit/>
          </a:bodyPr>
          <a:lstStyle/>
          <a:p>
            <a:pPr algn="just"/>
            <a:r>
              <a:rPr lang="es-ES" sz="2400" b="1" dirty="0">
                <a:cs typeface="Calibri" pitchFamily="34" charset="0"/>
              </a:rPr>
              <a:t>5. Evaluación y  Seguimiento</a:t>
            </a:r>
          </a:p>
          <a:p>
            <a:pPr marL="342900" indent="-342900" algn="just">
              <a:buFont typeface="+mj-lt"/>
              <a:buAutoNum type="alphaLcParenR" startAt="5"/>
            </a:pPr>
            <a:endParaRPr lang="es-ES" sz="2400" dirty="0">
              <a:cs typeface="Calibri" pitchFamily="34" charset="0"/>
            </a:endParaRPr>
          </a:p>
          <a:p>
            <a:pPr marL="342900" indent="-342900" algn="just"/>
            <a:r>
              <a:rPr lang="es-CO" sz="2400" dirty="0">
                <a:cs typeface="Calibri" pitchFamily="34" charset="0"/>
              </a:rPr>
              <a:t>      Es realizar la evaluación independiente y emitir un concepto acerca del funcionamiento del Sistema de Control Interno, de la gestión desarrollada y de los resultados alcanzados por la entidad, que permita generar recomendaciones y sugerencias que contribuyan al fortalecimiento de la gestión y desempeño de la entidad.</a:t>
            </a:r>
            <a:endParaRPr lang="es-ES" sz="2400" dirty="0">
              <a:cs typeface="Calibri" pitchFamily="34" charset="0"/>
            </a:endParaRPr>
          </a:p>
          <a:p>
            <a:pPr algn="just"/>
            <a:endParaRPr lang="es-ES" sz="2400" dirty="0">
              <a:latin typeface="Comic Sans MS" panose="030F0702030302020204" pitchFamily="66" charset="0"/>
            </a:endParaRPr>
          </a:p>
        </p:txBody>
      </p:sp>
    </p:spTree>
    <p:extLst>
      <p:ext uri="{BB962C8B-B14F-4D97-AF65-F5344CB8AC3E}">
        <p14:creationId xmlns:p14="http://schemas.microsoft.com/office/powerpoint/2010/main" val="69414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70"/>
            <a:ext cx="12192000" cy="6834859"/>
          </a:xfrm>
          <a:prstGeom prst="rect">
            <a:avLst/>
          </a:prstGeom>
        </p:spPr>
      </p:pic>
    </p:spTree>
    <p:extLst>
      <p:ext uri="{BB962C8B-B14F-4D97-AF65-F5344CB8AC3E}">
        <p14:creationId xmlns:p14="http://schemas.microsoft.com/office/powerpoint/2010/main" val="15596727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380</Words>
  <Application>Microsoft Office PowerPoint</Application>
  <PresentationFormat>Panorámica</PresentationFormat>
  <Paragraphs>19</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Comic Sans MS</vt:lpstr>
      <vt:lpstr>Tema de Office</vt:lpstr>
      <vt:lpstr>Presentación de PowerPoint</vt:lpstr>
      <vt:lpstr>ROLES DE CONTROL INTERNO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Dcolors</dc:creator>
  <cp:lastModifiedBy>Esperanza Patricia Ausique Ramirez</cp:lastModifiedBy>
  <cp:revision>5</cp:revision>
  <dcterms:created xsi:type="dcterms:W3CDTF">2022-03-20T17:21:30Z</dcterms:created>
  <dcterms:modified xsi:type="dcterms:W3CDTF">2023-02-23T19:36:37Z</dcterms:modified>
</cp:coreProperties>
</file>