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01" r:id="rId3"/>
    <p:sldId id="402" r:id="rId4"/>
    <p:sldId id="403" r:id="rId5"/>
    <p:sldId id="406" r:id="rId6"/>
    <p:sldId id="405" r:id="rId7"/>
    <p:sldId id="404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4EEA-3402-4FB5-BE6F-DFAB6DC9BCF2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07BB-E32A-4A29-8DE8-1CCE7F7A54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50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4EEA-3402-4FB5-BE6F-DFAB6DC9BCF2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07BB-E32A-4A29-8DE8-1CCE7F7A54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02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4EEA-3402-4FB5-BE6F-DFAB6DC9BCF2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07BB-E32A-4A29-8DE8-1CCE7F7A54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53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3" descr="Plantilla general-arl sura 2013-3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944" y="317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10 Conector recto"/>
          <p:cNvCxnSpPr/>
          <p:nvPr userDrawn="1"/>
        </p:nvCxnSpPr>
        <p:spPr>
          <a:xfrm>
            <a:off x="0" y="671655"/>
            <a:ext cx="12192000" cy="0"/>
          </a:xfrm>
          <a:prstGeom prst="line">
            <a:avLst/>
          </a:prstGeom>
          <a:ln w="38100">
            <a:solidFill>
              <a:srgbClr val="6699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267636" y="111515"/>
            <a:ext cx="10972800" cy="493235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6699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24575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4EEA-3402-4FB5-BE6F-DFAB6DC9BCF2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07BB-E32A-4A29-8DE8-1CCE7F7A54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8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4EEA-3402-4FB5-BE6F-DFAB6DC9BCF2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07BB-E32A-4A29-8DE8-1CCE7F7A54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21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4EEA-3402-4FB5-BE6F-DFAB6DC9BCF2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07BB-E32A-4A29-8DE8-1CCE7F7A54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13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4EEA-3402-4FB5-BE6F-DFAB6DC9BCF2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07BB-E32A-4A29-8DE8-1CCE7F7A54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48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4EEA-3402-4FB5-BE6F-DFAB6DC9BCF2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07BB-E32A-4A29-8DE8-1CCE7F7A54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4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4EEA-3402-4FB5-BE6F-DFAB6DC9BCF2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07BB-E32A-4A29-8DE8-1CCE7F7A54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97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4EEA-3402-4FB5-BE6F-DFAB6DC9BCF2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07BB-E32A-4A29-8DE8-1CCE7F7A54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19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4EEA-3402-4FB5-BE6F-DFAB6DC9BCF2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07BB-E32A-4A29-8DE8-1CCE7F7A54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56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C4EEA-3402-4FB5-BE6F-DFAB6DC9BCF2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107BB-E32A-4A29-8DE8-1CCE7F7A54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70"/>
            <a:ext cx="12192000" cy="683485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DF749A5-C74D-0464-B6CE-611E2CD40077}"/>
              </a:ext>
            </a:extLst>
          </p:cNvPr>
          <p:cNvSpPr txBox="1"/>
          <p:nvPr/>
        </p:nvSpPr>
        <p:spPr>
          <a:xfrm>
            <a:off x="5226108" y="1213440"/>
            <a:ext cx="660933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400" b="1" dirty="0">
                <a:solidFill>
                  <a:srgbClr val="00B050"/>
                </a:solidFill>
              </a:rPr>
              <a:t>INDUCCION Y REINDUCCION FINANCIERA.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E6724BC-9939-DCD4-9155-B99E99605FBC}"/>
              </a:ext>
            </a:extLst>
          </p:cNvPr>
          <p:cNvSpPr txBox="1"/>
          <p:nvPr/>
        </p:nvSpPr>
        <p:spPr>
          <a:xfrm>
            <a:off x="6668218" y="3554083"/>
            <a:ext cx="502057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/>
              <a:t>PROCEDIMIENTO PARA PAGO Y RADICACIÓN DE CUENTAS EN EL SECOP II</a:t>
            </a:r>
          </a:p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88877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8">
            <a:extLst>
              <a:ext uri="{FF2B5EF4-FFF2-40B4-BE49-F238E27FC236}">
                <a16:creationId xmlns:a16="http://schemas.microsoft.com/office/drawing/2014/main" id="{1D69A169-6F43-14D4-9DEA-97E925A16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61" y="0"/>
            <a:ext cx="12324522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4313" y="456072"/>
            <a:ext cx="8878956" cy="816137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/>
              <a:t>1. ENTREGA AL SUPERVISOR LOS SIGUIENTES DOCUMENTOS: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4917CFA-A4B8-1956-280C-DF83CCE3DD31}"/>
              </a:ext>
            </a:extLst>
          </p:cNvPr>
          <p:cNvSpPr txBox="1"/>
          <p:nvPr/>
        </p:nvSpPr>
        <p:spPr>
          <a:xfrm>
            <a:off x="27172" y="1218082"/>
            <a:ext cx="770428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CO" sz="2400" b="1" dirty="0"/>
              <a:t>FURC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CO" sz="2400" b="1" dirty="0"/>
              <a:t>CUENTA DE COBRO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CO" sz="2400" b="1" dirty="0"/>
              <a:t>CERTIFICADO BANCARIO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CO" sz="2400" b="1" dirty="0"/>
              <a:t>PAGO DE SEGURIDAD SOCIAL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CO" sz="2400" b="1" dirty="0"/>
              <a:t>INFORME DE ACTIVIDADES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CO" sz="2400" b="1" dirty="0"/>
              <a:t>DECLARACIÓN JURAMENTADA PARA EFECTOS TRIBUTARIOS (Solo para el primer y/o único pago).</a:t>
            </a:r>
          </a:p>
          <a:p>
            <a:pPr marL="285750" indent="-285750">
              <a:buFontTx/>
              <a:buChar char="-"/>
            </a:pPr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B4AEA53-8783-31A4-B200-02A85B68EE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0" t="22690" r="55982" b="8432"/>
          <a:stretch/>
        </p:blipFill>
        <p:spPr>
          <a:xfrm>
            <a:off x="5619416" y="1313021"/>
            <a:ext cx="1826894" cy="211597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2D80FEA-F034-2A00-9B7C-54CFD129D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1821" y="1490572"/>
            <a:ext cx="1842729" cy="291333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AD18C0F-067E-B217-2EE1-E909DA6425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6601" y="2055888"/>
            <a:ext cx="1675997" cy="196448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4C517E3-FA14-13AE-5881-805724D622B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902" r="13019"/>
          <a:stretch/>
        </p:blipFill>
        <p:spPr>
          <a:xfrm>
            <a:off x="8768329" y="2947239"/>
            <a:ext cx="2669304" cy="147901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C4A9A2F-8EFE-095C-42AC-427A011C3CA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2242" t="22515" r="22239" b="5409"/>
          <a:stretch/>
        </p:blipFill>
        <p:spPr>
          <a:xfrm>
            <a:off x="8415154" y="3979356"/>
            <a:ext cx="1687827" cy="192654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D2452FA-83FF-4E70-E2FC-C3D37FFC61C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8915" t="21887" r="19764" b="6650"/>
          <a:stretch/>
        </p:blipFill>
        <p:spPr>
          <a:xfrm>
            <a:off x="9641741" y="4585685"/>
            <a:ext cx="1764776" cy="171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45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8">
            <a:extLst>
              <a:ext uri="{FF2B5EF4-FFF2-40B4-BE49-F238E27FC236}">
                <a16:creationId xmlns:a16="http://schemas.microsoft.com/office/drawing/2014/main" id="{1D69A169-6F43-14D4-9DEA-97E925A16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522" y="0"/>
            <a:ext cx="12324522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0401" y="548836"/>
            <a:ext cx="8889617" cy="842641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/>
              <a:t>2. CARGUE DE ANEXOS EN EL SECOP II POR PARTE DEL CONTRATISTA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4AA45E8-FAF5-5E24-B20E-11BF5CB78E90}"/>
              </a:ext>
            </a:extLst>
          </p:cNvPr>
          <p:cNvSpPr txBox="1"/>
          <p:nvPr/>
        </p:nvSpPr>
        <p:spPr>
          <a:xfrm>
            <a:off x="519694" y="1749469"/>
            <a:ext cx="7244844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CO" sz="2400" b="1" dirty="0"/>
              <a:t>CUENTA DE COBRO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CO" sz="2400" b="1" dirty="0"/>
              <a:t>CERTIFICADO BANCARIO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CO" sz="2400" b="1" dirty="0"/>
              <a:t>PAGO DE SEGURIDAD SOCIAL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CO" sz="2400" b="1" dirty="0"/>
              <a:t>INFORME DE ACTIVIDADES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CO" sz="2400" b="1" dirty="0"/>
              <a:t>DECLARACIÓN JURAMENTADA PARA EFECTOS TRIBUTARIOS (Solo para el primer y/o único pago).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4219A182-AB97-0FD5-EF23-CF7A5C56095D}"/>
              </a:ext>
            </a:extLst>
          </p:cNvPr>
          <p:cNvGrpSpPr/>
          <p:nvPr/>
        </p:nvGrpSpPr>
        <p:grpSpPr>
          <a:xfrm>
            <a:off x="7764540" y="2633466"/>
            <a:ext cx="2713466" cy="2321520"/>
            <a:chOff x="8616923" y="1832615"/>
            <a:chExt cx="2385393" cy="1823304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B49C1514-9539-D86C-1F79-B9EA2C4C01F9}"/>
                </a:ext>
              </a:extLst>
            </p:cNvPr>
            <p:cNvSpPr/>
            <p:nvPr/>
          </p:nvSpPr>
          <p:spPr>
            <a:xfrm>
              <a:off x="8616924" y="1832615"/>
              <a:ext cx="2372139" cy="182330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1F6F1861-2D2F-BBAE-B3AC-F173F68F1357}"/>
                </a:ext>
              </a:extLst>
            </p:cNvPr>
            <p:cNvSpPr txBox="1"/>
            <p:nvPr/>
          </p:nvSpPr>
          <p:spPr>
            <a:xfrm>
              <a:off x="8616923" y="2278672"/>
              <a:ext cx="2385393" cy="725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dirty="0"/>
                <a:t>NOTA: </a:t>
              </a:r>
            </a:p>
            <a:p>
              <a:pPr algn="ctr"/>
              <a:r>
                <a:rPr lang="es-CO" dirty="0"/>
                <a:t>Deberán ser revisados por el Supervisor del Contrato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815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8">
            <a:extLst>
              <a:ext uri="{FF2B5EF4-FFF2-40B4-BE49-F238E27FC236}">
                <a16:creationId xmlns:a16="http://schemas.microsoft.com/office/drawing/2014/main" id="{1D69A169-6F43-14D4-9DEA-97E925A16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1" y="0"/>
            <a:ext cx="12324522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0401" y="548836"/>
            <a:ext cx="8889617" cy="842641"/>
          </a:xfrm>
        </p:spPr>
        <p:txBody>
          <a:bodyPr>
            <a:normAutofit/>
          </a:bodyPr>
          <a:lstStyle/>
          <a:p>
            <a:pPr algn="ctr"/>
            <a:r>
              <a:rPr lang="es-CO" dirty="0"/>
              <a:t>3. RADICAR EN ATENCION AL USUARIO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A0AE7AB-008C-EBC6-52C9-663CE4A08027}"/>
              </a:ext>
            </a:extLst>
          </p:cNvPr>
          <p:cNvSpPr txBox="1"/>
          <p:nvPr/>
        </p:nvSpPr>
        <p:spPr>
          <a:xfrm>
            <a:off x="360401" y="1447082"/>
            <a:ext cx="58400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s-CO" sz="2400" b="1" dirty="0"/>
              <a:t>FURC DEBIDAMENTE FIRMADO (FIRMA ORIGINAL SUPERVISOR)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s-CO" sz="2400" b="1" dirty="0"/>
              <a:t>CUENTA DE COBRO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s-CO" sz="2400" b="1" dirty="0"/>
              <a:t>CERTIFICADO BANCARIO</a:t>
            </a:r>
          </a:p>
          <a:p>
            <a:endParaRPr lang="es-CO" sz="24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559681C-2E09-9FB5-884B-524A141134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50" t="18491" r="33208" b="7044"/>
          <a:stretch/>
        </p:blipFill>
        <p:spPr>
          <a:xfrm>
            <a:off x="4347713" y="2055494"/>
            <a:ext cx="3624488" cy="425367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1D8537A-2FFF-828E-F6EC-F5B60D4FAB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745" t="18440" r="34575" b="11793"/>
          <a:stretch/>
        </p:blipFill>
        <p:spPr>
          <a:xfrm>
            <a:off x="8500126" y="2125129"/>
            <a:ext cx="3331473" cy="4404861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ED580641-C8C4-364D-587A-D53C933EFBC8}"/>
              </a:ext>
            </a:extLst>
          </p:cNvPr>
          <p:cNvSpPr/>
          <p:nvPr/>
        </p:nvSpPr>
        <p:spPr>
          <a:xfrm>
            <a:off x="8719830" y="5754153"/>
            <a:ext cx="963865" cy="434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8044D64-D284-D9EB-967C-5999BB8EE6C4}"/>
              </a:ext>
            </a:extLst>
          </p:cNvPr>
          <p:cNvSpPr txBox="1"/>
          <p:nvPr/>
        </p:nvSpPr>
        <p:spPr>
          <a:xfrm>
            <a:off x="8758469" y="5795046"/>
            <a:ext cx="886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FIRMA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3FFA426-8CFD-C93F-2762-18549D03B035}"/>
              </a:ext>
            </a:extLst>
          </p:cNvPr>
          <p:cNvSpPr/>
          <p:nvPr/>
        </p:nvSpPr>
        <p:spPr>
          <a:xfrm>
            <a:off x="9387376" y="3772335"/>
            <a:ext cx="997844" cy="1002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D7CD57F-B21E-CD1C-9338-B03C71E371E6}"/>
              </a:ext>
            </a:extLst>
          </p:cNvPr>
          <p:cNvSpPr/>
          <p:nvPr/>
        </p:nvSpPr>
        <p:spPr>
          <a:xfrm>
            <a:off x="10093168" y="4464219"/>
            <a:ext cx="258073" cy="486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A7D9979-B71F-1F31-A67F-BC31C44BAD79}"/>
              </a:ext>
            </a:extLst>
          </p:cNvPr>
          <p:cNvSpPr/>
          <p:nvPr/>
        </p:nvSpPr>
        <p:spPr>
          <a:xfrm>
            <a:off x="9533402" y="4881436"/>
            <a:ext cx="997844" cy="486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509C278-EDD4-6E06-7230-F096E6764C7C}"/>
              </a:ext>
            </a:extLst>
          </p:cNvPr>
          <p:cNvSpPr/>
          <p:nvPr/>
        </p:nvSpPr>
        <p:spPr>
          <a:xfrm>
            <a:off x="9683695" y="5025823"/>
            <a:ext cx="305169" cy="486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6316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8">
            <a:extLst>
              <a:ext uri="{FF2B5EF4-FFF2-40B4-BE49-F238E27FC236}">
                <a16:creationId xmlns:a16="http://schemas.microsoft.com/office/drawing/2014/main" id="{1D69A169-6F43-14D4-9DEA-97E925A16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522" y="-5901"/>
            <a:ext cx="12324522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1490" y="957971"/>
            <a:ext cx="9454808" cy="842641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/>
              <a:t>4. ATENCIÓN AL USUARIO REMITE LOS DOCUMENTOS AL ÁREA FINANCIERA.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03F9600E-16D3-98E3-AA0C-886C0B9AFFC1}"/>
              </a:ext>
            </a:extLst>
          </p:cNvPr>
          <p:cNvSpPr txBox="1">
            <a:spLocks/>
          </p:cNvSpPr>
          <p:nvPr/>
        </p:nvSpPr>
        <p:spPr>
          <a:xfrm>
            <a:off x="1858461" y="2231160"/>
            <a:ext cx="7723284" cy="1066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66990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pPr algn="ctr"/>
            <a:r>
              <a:rPr lang="es-CO" dirty="0"/>
              <a:t>5. FINANCIERA VERIFICA EN SECOP II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C7CE4CA-FAB3-FF55-A76B-14A131826304}"/>
              </a:ext>
            </a:extLst>
          </p:cNvPr>
          <p:cNvSpPr txBox="1"/>
          <p:nvPr/>
        </p:nvSpPr>
        <p:spPr>
          <a:xfrm>
            <a:off x="2443775" y="4466768"/>
            <a:ext cx="73325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O" sz="2400" dirty="0"/>
              <a:t>SI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CO" sz="2400" b="1" dirty="0"/>
              <a:t>YA ESTE CARGADA LA INFORMACIÓN PLAN DE PAGOS.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CO" sz="2400" b="1" dirty="0"/>
              <a:t>INFORME Y CERTIFICADO DE SUPERVISIÓN.</a:t>
            </a:r>
          </a:p>
          <a:p>
            <a:pPr marL="285750" indent="-285750">
              <a:buFontTx/>
              <a:buChar char="-"/>
            </a:pPr>
            <a:endParaRPr lang="es-C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44C23B7-3AA2-EA1A-041C-80EF75007B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56" t="17168" r="49695" b="17084"/>
          <a:stretch/>
        </p:blipFill>
        <p:spPr>
          <a:xfrm>
            <a:off x="5273457" y="3146690"/>
            <a:ext cx="1673158" cy="147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51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8">
            <a:extLst>
              <a:ext uri="{FF2B5EF4-FFF2-40B4-BE49-F238E27FC236}">
                <a16:creationId xmlns:a16="http://schemas.microsoft.com/office/drawing/2014/main" id="{1D69A169-6F43-14D4-9DEA-97E925A16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521" y="0"/>
            <a:ext cx="12324522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9132" y="648491"/>
            <a:ext cx="8889617" cy="842641"/>
          </a:xfrm>
        </p:spPr>
        <p:txBody>
          <a:bodyPr>
            <a:normAutofit/>
          </a:bodyPr>
          <a:lstStyle/>
          <a:p>
            <a:pPr algn="ctr"/>
            <a:r>
              <a:rPr lang="es-CO" dirty="0"/>
              <a:t>6. FINANCIERA VERIFICA EN SECOP II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6C11DEF-29EB-63EA-501C-F2BDC098F3D4}"/>
              </a:ext>
            </a:extLst>
          </p:cNvPr>
          <p:cNvSpPr txBox="1"/>
          <p:nvPr/>
        </p:nvSpPr>
        <p:spPr>
          <a:xfrm>
            <a:off x="2947482" y="4274496"/>
            <a:ext cx="8408334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2400" b="1" dirty="0"/>
              <a:t>- EL CONTRATISTA DEBERÁ VALIDAR Y HACER SEGUIMIENTO EN LA PLATAFORMA PARA PROCEDER A LA SUBSANACIÓN.</a:t>
            </a:r>
          </a:p>
          <a:p>
            <a:pPr>
              <a:lnSpc>
                <a:spcPct val="150000"/>
              </a:lnSpc>
            </a:pPr>
            <a:r>
              <a:rPr lang="es-CO" sz="2400" b="1" dirty="0"/>
              <a:t>- SE REALIZA LA DEVOLUCIÓN DE LOS DOCUMENTOS EN FÍSICO.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8A0B437-F775-A789-B85D-2B18DA8660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993" t="18105" r="8813" b="16756"/>
          <a:stretch/>
        </p:blipFill>
        <p:spPr>
          <a:xfrm>
            <a:off x="4908331" y="2493109"/>
            <a:ext cx="1538757" cy="149712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124AD30-EADD-B333-8305-7BF5AE2ECABE}"/>
              </a:ext>
            </a:extLst>
          </p:cNvPr>
          <p:cNvSpPr txBox="1"/>
          <p:nvPr/>
        </p:nvSpPr>
        <p:spPr>
          <a:xfrm>
            <a:off x="1446178" y="1750539"/>
            <a:ext cx="9299643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2400" b="1" dirty="0"/>
              <a:t>QUE LA INFORMACIÓN ESTE COMPLETA Y DEBIDAMENTE FIRMADA. </a:t>
            </a:r>
          </a:p>
          <a:p>
            <a:pPr>
              <a:lnSpc>
                <a:spcPct val="150000"/>
              </a:lnSpc>
            </a:pPr>
            <a:r>
              <a:rPr lang="es-CO" sz="2400" b="1" dirty="0"/>
              <a:t>DE NO SER ASI</a:t>
            </a:r>
          </a:p>
        </p:txBody>
      </p:sp>
    </p:spTree>
    <p:extLst>
      <p:ext uri="{BB962C8B-B14F-4D97-AF65-F5344CB8AC3E}">
        <p14:creationId xmlns:p14="http://schemas.microsoft.com/office/powerpoint/2010/main" val="3601506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8">
            <a:extLst>
              <a:ext uri="{FF2B5EF4-FFF2-40B4-BE49-F238E27FC236}">
                <a16:creationId xmlns:a16="http://schemas.microsoft.com/office/drawing/2014/main" id="{1D69A169-6F43-14D4-9DEA-97E925A16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521" y="0"/>
            <a:ext cx="12324522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1882" y="3007679"/>
            <a:ext cx="9211615" cy="842641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/>
              <a:t>7. UNA VEZ SE VERIFIQUE Y APRUEBE EN EL SECOP II, SE REMITEN LOS DOCUMENTOS A TESORERIA PARA LA GENERACIÓN DE LA ORDEN DE PAGO Y SU POSTERIOR GIRO.</a:t>
            </a:r>
            <a:br>
              <a:rPr lang="es-CO" dirty="0"/>
            </a:br>
            <a:br>
              <a:rPr lang="es-CO" dirty="0"/>
            </a:br>
            <a:br>
              <a:rPr lang="es-CO" dirty="0"/>
            </a:br>
            <a:r>
              <a:rPr lang="es-CO" dirty="0"/>
              <a:t>8. SURTIDO EL TRAMITE DE PAGO Y LA GENERACIÓN DE COMPROBANTE DE EGRESO, SE PROCEDERÁ A MARCAR COMO PAGADO EN LA PLATAFORMA CON LOS RESPECTIVOS SOPORTES.</a:t>
            </a:r>
          </a:p>
        </p:txBody>
      </p:sp>
    </p:spTree>
    <p:extLst>
      <p:ext uri="{BB962C8B-B14F-4D97-AF65-F5344CB8AC3E}">
        <p14:creationId xmlns:p14="http://schemas.microsoft.com/office/powerpoint/2010/main" val="500522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70"/>
            <a:ext cx="12192000" cy="683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727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273</Words>
  <Application>Microsoft Office PowerPoint</Application>
  <PresentationFormat>Panorámica</PresentationFormat>
  <Paragraphs>33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1. ENTREGA AL SUPERVISOR LOS SIGUIENTES DOCUMENTOS:</vt:lpstr>
      <vt:lpstr>2. CARGUE DE ANEXOS EN EL SECOP II POR PARTE DEL CONTRATISTA</vt:lpstr>
      <vt:lpstr>3. RADICAR EN ATENCION AL USUARIO</vt:lpstr>
      <vt:lpstr>4. ATENCIÓN AL USUARIO REMITE LOS DOCUMENTOS AL ÁREA FINANCIERA.</vt:lpstr>
      <vt:lpstr>6. FINANCIERA VERIFICA EN SECOP II </vt:lpstr>
      <vt:lpstr>7. UNA VEZ SE VERIFIQUE Y APRUEBE EN EL SECOP II, SE REMITEN LOS DOCUMENTOS A TESORERIA PARA LA GENERACIÓN DE LA ORDEN DE PAGO Y SU POSTERIOR GIRO.   8. SURTIDO EL TRAMITE DE PAGO Y LA GENERACIÓN DE COMPROBANTE DE EGRESO, SE PROCEDERÁ A MARCAR COMO PAGADO EN LA PLATAFORMA CON LOS RESPECTIVOS SOPORTES.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Dcolors</dc:creator>
  <cp:lastModifiedBy>INDERHUILA</cp:lastModifiedBy>
  <cp:revision>13</cp:revision>
  <dcterms:created xsi:type="dcterms:W3CDTF">2022-03-20T17:21:30Z</dcterms:created>
  <dcterms:modified xsi:type="dcterms:W3CDTF">2023-03-30T21:59:47Z</dcterms:modified>
</cp:coreProperties>
</file>