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5" r:id="rId4"/>
    <p:sldId id="274" r:id="rId5"/>
    <p:sldId id="273" r:id="rId6"/>
    <p:sldId id="272" r:id="rId7"/>
    <p:sldId id="257" r:id="rId8"/>
    <p:sldId id="260" r:id="rId9"/>
    <p:sldId id="262" r:id="rId10"/>
    <p:sldId id="263" r:id="rId11"/>
    <p:sldId id="264" r:id="rId12"/>
    <p:sldId id="265" r:id="rId13"/>
    <p:sldId id="276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9568078-4C7F-4F75-B42A-B7F7FC16F44C}">
          <p14:sldIdLst>
            <p14:sldId id="256"/>
            <p14:sldId id="271"/>
            <p14:sldId id="275"/>
            <p14:sldId id="274"/>
            <p14:sldId id="273"/>
            <p14:sldId id="272"/>
            <p14:sldId id="257"/>
            <p14:sldId id="260"/>
            <p14:sldId id="262"/>
            <p14:sldId id="263"/>
            <p14:sldId id="264"/>
            <p14:sldId id="265"/>
          </p14:sldIdLst>
        </p14:section>
        <p14:section name="Sección sin título" id="{5620D529-50AB-4899-837C-9FB5F09C0375}">
          <p14:sldIdLst>
            <p14:sldId id="276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5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0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2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1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4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9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1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4EEA-3402-4FB5-BE6F-DFAB6DC9BCF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5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C4EEA-3402-4FB5-BE6F-DFAB6DC9BCF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07BB-E32A-4A29-8DE8-1CCE7F7A54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0"/>
            <a:ext cx="12192000" cy="68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7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094" y="-176168"/>
            <a:ext cx="12544094" cy="7413698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3241" y="63295"/>
            <a:ext cx="6744748" cy="1107996"/>
          </a:xfrm>
        </p:spPr>
        <p:txBody>
          <a:bodyPr>
            <a:noAutofit/>
          </a:bodyPr>
          <a:lstStyle/>
          <a:p>
            <a:pPr marL="839470" lvl="0" algn="ctr" defTabSz="842345">
              <a:lnSpc>
                <a:spcPct val="100000"/>
              </a:lnSpc>
              <a:spcBef>
                <a:spcPts val="465"/>
              </a:spcBef>
              <a:tabLst>
                <a:tab pos="2820670" algn="l"/>
              </a:tabLst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PROGRAMA</a:t>
            </a:r>
            <a:r>
              <a:rPr kumimoji="0" lang="es-CO" sz="2400" b="1" i="0" u="none" strike="noStrike" kern="1200" cap="none" spc="-35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CÓDIGO 4301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539EB7-E65F-B9FF-096E-36D9E09EDA10}"/>
              </a:ext>
            </a:extLst>
          </p:cNvPr>
          <p:cNvSpPr txBox="1"/>
          <p:nvPr/>
        </p:nvSpPr>
        <p:spPr>
          <a:xfrm>
            <a:off x="104079" y="1457633"/>
            <a:ext cx="989559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2000" b="1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HUILA CRECE CON EL FOMENTO A LA  RECREACIÓN,</a:t>
            </a:r>
            <a:r>
              <a:rPr kumimoji="0" lang="es-CO" sz="2000" b="1" strike="noStrike" kern="1200" cap="none" spc="5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</a:t>
            </a:r>
            <a:r>
              <a:rPr kumimoji="0" lang="es-CO" sz="2000" b="1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LA  ACTIVIDAD FÍSICA Y EL DEPORTE Y CON ENFOQUE DIFERENCIAL</a:t>
            </a:r>
            <a:br>
              <a:rPr kumimoji="0" lang="es-CO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</a:br>
            <a:endParaRPr lang="es-CO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6CAE1E5-AA08-B45A-8719-12B3D0018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726319"/>
              </p:ext>
            </p:extLst>
          </p:nvPr>
        </p:nvGraphicFramePr>
        <p:xfrm>
          <a:off x="618125" y="2227755"/>
          <a:ext cx="10855064" cy="1396532"/>
        </p:xfrm>
        <a:graphic>
          <a:graphicData uri="http://schemas.openxmlformats.org/drawingml/2006/table">
            <a:tbl>
              <a:tblPr/>
              <a:tblGrid>
                <a:gridCol w="1861166">
                  <a:extLst>
                    <a:ext uri="{9D8B030D-6E8A-4147-A177-3AD203B41FA5}">
                      <a16:colId xmlns:a16="http://schemas.microsoft.com/office/drawing/2014/main" val="164124008"/>
                    </a:ext>
                  </a:extLst>
                </a:gridCol>
                <a:gridCol w="1243685">
                  <a:extLst>
                    <a:ext uri="{9D8B030D-6E8A-4147-A177-3AD203B41FA5}">
                      <a16:colId xmlns:a16="http://schemas.microsoft.com/office/drawing/2014/main" val="3315708291"/>
                    </a:ext>
                  </a:extLst>
                </a:gridCol>
                <a:gridCol w="1567385">
                  <a:extLst>
                    <a:ext uri="{9D8B030D-6E8A-4147-A177-3AD203B41FA5}">
                      <a16:colId xmlns:a16="http://schemas.microsoft.com/office/drawing/2014/main" val="632402182"/>
                    </a:ext>
                  </a:extLst>
                </a:gridCol>
                <a:gridCol w="1550347">
                  <a:extLst>
                    <a:ext uri="{9D8B030D-6E8A-4147-A177-3AD203B41FA5}">
                      <a16:colId xmlns:a16="http://schemas.microsoft.com/office/drawing/2014/main" val="3075821034"/>
                    </a:ext>
                  </a:extLst>
                </a:gridCol>
                <a:gridCol w="1743834">
                  <a:extLst>
                    <a:ext uri="{9D8B030D-6E8A-4147-A177-3AD203B41FA5}">
                      <a16:colId xmlns:a16="http://schemas.microsoft.com/office/drawing/2014/main" val="610157367"/>
                    </a:ext>
                  </a:extLst>
                </a:gridCol>
                <a:gridCol w="1384460">
                  <a:extLst>
                    <a:ext uri="{9D8B030D-6E8A-4147-A177-3AD203B41FA5}">
                      <a16:colId xmlns:a16="http://schemas.microsoft.com/office/drawing/2014/main" val="2068581595"/>
                    </a:ext>
                  </a:extLst>
                </a:gridCol>
                <a:gridCol w="1504187">
                  <a:extLst>
                    <a:ext uri="{9D8B030D-6E8A-4147-A177-3AD203B41FA5}">
                      <a16:colId xmlns:a16="http://schemas.microsoft.com/office/drawing/2014/main" val="3442045723"/>
                    </a:ext>
                  </a:extLst>
                </a:gridCol>
              </a:tblGrid>
              <a:tr h="5769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 de resultado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Línea base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línea base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2023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2020-2023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Fuente de información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ODS asociado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746871"/>
                  </a:ext>
                </a:extLst>
              </a:tr>
              <a:tr h="8196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u="none" strike="noStrike" dirty="0">
                          <a:effectLst/>
                        </a:rPr>
                        <a:t>Población que realiza actividad física en su tiempo libre</a:t>
                      </a:r>
                      <a:endParaRPr lang="es-E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</a:rPr>
                        <a:t>25.000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</a:rPr>
                        <a:t>2.019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</a:rPr>
                        <a:t>100.000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</a:rPr>
                        <a:t>75.000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</a:rPr>
                        <a:t>Inderhuila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320077"/>
                  </a:ext>
                </a:extLst>
              </a:tr>
            </a:tbl>
          </a:graphicData>
        </a:graphic>
      </p:graphicFrame>
      <p:pic>
        <p:nvPicPr>
          <p:cNvPr id="6" name="image10.jpeg" descr="Resultado de imagen para INDICADORES ODS">
            <a:extLst>
              <a:ext uri="{FF2B5EF4-FFF2-40B4-BE49-F238E27FC236}">
                <a16:creationId xmlns:a16="http://schemas.microsoft.com/office/drawing/2014/main" id="{86081E26-D114-66AD-7750-0A54A7591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158" y="2912109"/>
            <a:ext cx="1363030" cy="71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C3AA23A-E8CA-1405-4CA0-2215DF384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948549"/>
              </p:ext>
            </p:extLst>
          </p:nvPr>
        </p:nvGraphicFramePr>
        <p:xfrm>
          <a:off x="618124" y="3687011"/>
          <a:ext cx="10765766" cy="2232660"/>
        </p:xfrm>
        <a:graphic>
          <a:graphicData uri="http://schemas.openxmlformats.org/drawingml/2006/table">
            <a:tbl>
              <a:tblPr/>
              <a:tblGrid>
                <a:gridCol w="1690777">
                  <a:extLst>
                    <a:ext uri="{9D8B030D-6E8A-4147-A177-3AD203B41FA5}">
                      <a16:colId xmlns:a16="http://schemas.microsoft.com/office/drawing/2014/main" val="996378490"/>
                    </a:ext>
                  </a:extLst>
                </a:gridCol>
                <a:gridCol w="1880559">
                  <a:extLst>
                    <a:ext uri="{9D8B030D-6E8A-4147-A177-3AD203B41FA5}">
                      <a16:colId xmlns:a16="http://schemas.microsoft.com/office/drawing/2014/main" val="1201597969"/>
                    </a:ext>
                  </a:extLst>
                </a:gridCol>
                <a:gridCol w="966158">
                  <a:extLst>
                    <a:ext uri="{9D8B030D-6E8A-4147-A177-3AD203B41FA5}">
                      <a16:colId xmlns:a16="http://schemas.microsoft.com/office/drawing/2014/main" val="1413392217"/>
                    </a:ext>
                  </a:extLst>
                </a:gridCol>
                <a:gridCol w="1086588">
                  <a:extLst>
                    <a:ext uri="{9D8B030D-6E8A-4147-A177-3AD203B41FA5}">
                      <a16:colId xmlns:a16="http://schemas.microsoft.com/office/drawing/2014/main" val="4083590242"/>
                    </a:ext>
                  </a:extLst>
                </a:gridCol>
                <a:gridCol w="1070016">
                  <a:extLst>
                    <a:ext uri="{9D8B030D-6E8A-4147-A177-3AD203B41FA5}">
                      <a16:colId xmlns:a16="http://schemas.microsoft.com/office/drawing/2014/main" val="3828519923"/>
                    </a:ext>
                  </a:extLst>
                </a:gridCol>
                <a:gridCol w="1190445">
                  <a:extLst>
                    <a:ext uri="{9D8B030D-6E8A-4147-A177-3AD203B41FA5}">
                      <a16:colId xmlns:a16="http://schemas.microsoft.com/office/drawing/2014/main" val="2306358888"/>
                    </a:ext>
                  </a:extLst>
                </a:gridCol>
                <a:gridCol w="1449238">
                  <a:extLst>
                    <a:ext uri="{9D8B030D-6E8A-4147-A177-3AD203B41FA5}">
                      <a16:colId xmlns:a16="http://schemas.microsoft.com/office/drawing/2014/main" val="640567902"/>
                    </a:ext>
                  </a:extLst>
                </a:gridCol>
                <a:gridCol w="1431985">
                  <a:extLst>
                    <a:ext uri="{9D8B030D-6E8A-4147-A177-3AD203B41FA5}">
                      <a16:colId xmlns:a16="http://schemas.microsoft.com/office/drawing/2014/main" val="525942917"/>
                    </a:ext>
                  </a:extLst>
                </a:gridCol>
              </a:tblGrid>
              <a:tr h="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Producto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</a:t>
                      </a:r>
                      <a:endParaRPr lang="es-ES_tradnl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Línea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Fuente de información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ODS asociado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743066"/>
                  </a:ext>
                </a:extLst>
              </a:tr>
              <a:tr h="2081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línea base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2020- 2023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411271"/>
                  </a:ext>
                </a:extLst>
              </a:tr>
              <a:tr h="8456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 de apoyo a la actividad física, la recreación y el deporte</a:t>
                      </a:r>
                      <a:endParaRPr lang="es-E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Personas beneficiadas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25.000</a:t>
                      </a:r>
                      <a:endParaRPr lang="es-ES_tradnl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100.000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75.000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Inderhuila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25844262"/>
                  </a:ext>
                </a:extLst>
              </a:tr>
              <a:tr h="801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 de Escuelas Deportivas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Niños, niñas, adolescentes y jóvenes inscritos en escuelas deportivas. </a:t>
                      </a:r>
                      <a:endParaRPr lang="es-E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2.218</a:t>
                      </a:r>
                      <a:endParaRPr lang="es-ES_tradnl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4.718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2.500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Inderhuila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7394751"/>
                  </a:ext>
                </a:extLst>
              </a:tr>
            </a:tbl>
          </a:graphicData>
        </a:graphic>
      </p:graphicFrame>
      <p:pic>
        <p:nvPicPr>
          <p:cNvPr id="10" name="image10.jpeg" descr="Resultado de imagen para INDICADORES ODS">
            <a:extLst>
              <a:ext uri="{FF2B5EF4-FFF2-40B4-BE49-F238E27FC236}">
                <a16:creationId xmlns:a16="http://schemas.microsoft.com/office/drawing/2014/main" id="{6B78CBFD-790A-8557-3514-130C157DF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381" y="4166608"/>
            <a:ext cx="1426702" cy="86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10.jpeg" descr="Resultado de imagen para INDICADORES ODS">
            <a:extLst>
              <a:ext uri="{FF2B5EF4-FFF2-40B4-BE49-F238E27FC236}">
                <a16:creationId xmlns:a16="http://schemas.microsoft.com/office/drawing/2014/main" id="{806A8A4D-1D2A-134E-2A41-E132CC6B2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381" y="5061894"/>
            <a:ext cx="1443509" cy="82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63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65"/>
            <a:ext cx="12313308" cy="6954604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182" y="240309"/>
            <a:ext cx="10515600" cy="661418"/>
          </a:xfrm>
        </p:spPr>
        <p:txBody>
          <a:bodyPr>
            <a:normAutofit/>
          </a:bodyPr>
          <a:lstStyle/>
          <a:p>
            <a:pPr algn="ctr"/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PROGRAMA</a:t>
            </a:r>
            <a:r>
              <a:rPr kumimoji="0" lang="es-CO" sz="2400" b="1" i="0" u="none" strike="noStrike" kern="1200" cap="none" spc="-35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CÓDIGO 4301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7DCC18-CB4C-ED6E-B027-3A5DD80389A4}"/>
              </a:ext>
            </a:extLst>
          </p:cNvPr>
          <p:cNvSpPr txBox="1"/>
          <p:nvPr/>
        </p:nvSpPr>
        <p:spPr>
          <a:xfrm>
            <a:off x="0" y="1046437"/>
            <a:ext cx="101758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2000" b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HUILA CRECE CON EL FOMENTO A LA  RECREACIÓN,</a:t>
            </a:r>
            <a:r>
              <a:rPr kumimoji="0" lang="es-CO" sz="2000" b="1" u="none" strike="noStrike" kern="1200" cap="none" spc="5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</a:t>
            </a:r>
            <a:r>
              <a:rPr kumimoji="0" lang="es-CO" sz="2000" b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LA  ACTIVIDAD FÍSICA Y EL DEPORTE Y CON ENFOQUE DIFERENCIAL 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EE56D87-FA32-131A-F8CD-C6D5E4B56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94044"/>
              </p:ext>
            </p:extLst>
          </p:nvPr>
        </p:nvGraphicFramePr>
        <p:xfrm>
          <a:off x="1065402" y="2827090"/>
          <a:ext cx="9217286" cy="29697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3610">
                  <a:extLst>
                    <a:ext uri="{9D8B030D-6E8A-4147-A177-3AD203B41FA5}">
                      <a16:colId xmlns:a16="http://schemas.microsoft.com/office/drawing/2014/main" val="592028389"/>
                    </a:ext>
                  </a:extLst>
                </a:gridCol>
                <a:gridCol w="1540746">
                  <a:extLst>
                    <a:ext uri="{9D8B030D-6E8A-4147-A177-3AD203B41FA5}">
                      <a16:colId xmlns:a16="http://schemas.microsoft.com/office/drawing/2014/main" val="2553893162"/>
                    </a:ext>
                  </a:extLst>
                </a:gridCol>
                <a:gridCol w="757880">
                  <a:extLst>
                    <a:ext uri="{9D8B030D-6E8A-4147-A177-3AD203B41FA5}">
                      <a16:colId xmlns:a16="http://schemas.microsoft.com/office/drawing/2014/main" val="3476842207"/>
                    </a:ext>
                  </a:extLst>
                </a:gridCol>
                <a:gridCol w="666268">
                  <a:extLst>
                    <a:ext uri="{9D8B030D-6E8A-4147-A177-3AD203B41FA5}">
                      <a16:colId xmlns:a16="http://schemas.microsoft.com/office/drawing/2014/main" val="3880895618"/>
                    </a:ext>
                  </a:extLst>
                </a:gridCol>
                <a:gridCol w="966089">
                  <a:extLst>
                    <a:ext uri="{9D8B030D-6E8A-4147-A177-3AD203B41FA5}">
                      <a16:colId xmlns:a16="http://schemas.microsoft.com/office/drawing/2014/main" val="1228896948"/>
                    </a:ext>
                  </a:extLst>
                </a:gridCol>
                <a:gridCol w="899462">
                  <a:extLst>
                    <a:ext uri="{9D8B030D-6E8A-4147-A177-3AD203B41FA5}">
                      <a16:colId xmlns:a16="http://schemas.microsoft.com/office/drawing/2014/main" val="2561496291"/>
                    </a:ext>
                  </a:extLst>
                </a:gridCol>
                <a:gridCol w="907790">
                  <a:extLst>
                    <a:ext uri="{9D8B030D-6E8A-4147-A177-3AD203B41FA5}">
                      <a16:colId xmlns:a16="http://schemas.microsoft.com/office/drawing/2014/main" val="1889490787"/>
                    </a:ext>
                  </a:extLst>
                </a:gridCol>
                <a:gridCol w="1155441">
                  <a:extLst>
                    <a:ext uri="{9D8B030D-6E8A-4147-A177-3AD203B41FA5}">
                      <a16:colId xmlns:a16="http://schemas.microsoft.com/office/drawing/2014/main" val="2989647792"/>
                    </a:ext>
                  </a:extLst>
                </a:gridCol>
              </a:tblGrid>
              <a:tr h="579828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u="none" strike="noStrike" dirty="0">
                          <a:effectLst/>
                        </a:rPr>
                        <a:t>Estudios y diseños de Infraestructura Recreo-deportiva.</a:t>
                      </a:r>
                      <a:endParaRPr lang="es-E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 dirty="0">
                          <a:effectLst/>
                        </a:rPr>
                        <a:t>Estudios y diseños elaborados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 dirty="0">
                          <a:effectLst/>
                        </a:rPr>
                        <a:t>0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 dirty="0">
                          <a:effectLst/>
                        </a:rPr>
                        <a:t>2019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 dirty="0">
                          <a:effectLst/>
                        </a:rPr>
                        <a:t>5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>
                          <a:effectLst/>
                        </a:rPr>
                        <a:t>5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 dirty="0">
                          <a:effectLst/>
                        </a:rPr>
                        <a:t>Inderhuila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800" u="none" strike="noStrike" dirty="0">
                          <a:effectLst/>
                        </a:rPr>
                        <a:t> 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88469580"/>
                  </a:ext>
                </a:extLst>
              </a:tr>
              <a:tr h="62963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u="none" strike="noStrike" dirty="0">
                          <a:effectLst/>
                        </a:rPr>
                        <a:t>Servicio de Mantenimiento a la infraestructura Deportiva</a:t>
                      </a:r>
                      <a:endParaRPr lang="es-E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 dirty="0">
                          <a:effectLst/>
                        </a:rPr>
                        <a:t>Infraestructura deportiva mantenida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>
                          <a:effectLst/>
                        </a:rPr>
                        <a:t>0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 dirty="0">
                          <a:effectLst/>
                        </a:rPr>
                        <a:t>2019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 dirty="0">
                          <a:effectLst/>
                        </a:rPr>
                        <a:t>20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>
                          <a:effectLst/>
                        </a:rPr>
                        <a:t>20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>
                          <a:effectLst/>
                        </a:rPr>
                        <a:t>Inderhuila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800" u="none" strike="noStrike" dirty="0">
                          <a:effectLst/>
                        </a:rPr>
                        <a:t> 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70169731"/>
                  </a:ext>
                </a:extLst>
              </a:tr>
              <a:tr h="620771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 dirty="0">
                          <a:effectLst/>
                        </a:rPr>
                        <a:t>Parques recreativos construidos y Dotados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 dirty="0">
                          <a:effectLst/>
                        </a:rPr>
                        <a:t>Parques construidos y dotados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 dirty="0">
                          <a:effectLst/>
                        </a:rPr>
                        <a:t>21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 dirty="0">
                          <a:effectLst/>
                        </a:rPr>
                        <a:t>2019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>
                          <a:effectLst/>
                        </a:rPr>
                        <a:t>42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 dirty="0">
                          <a:effectLst/>
                        </a:rPr>
                        <a:t>21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>
                          <a:effectLst/>
                        </a:rPr>
                        <a:t>Inderhuila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800" u="none" strike="noStrike" dirty="0">
                          <a:effectLst/>
                        </a:rPr>
                        <a:t> 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87696824"/>
                  </a:ext>
                </a:extLst>
              </a:tr>
              <a:tr h="596922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 dirty="0">
                          <a:effectLst/>
                        </a:rPr>
                        <a:t>Cancha construida y dotada.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>
                          <a:effectLst/>
                        </a:rPr>
                        <a:t>Cancha construida y dotada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>
                          <a:effectLst/>
                        </a:rPr>
                        <a:t>4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>
                          <a:effectLst/>
                        </a:rPr>
                        <a:t>2019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>
                          <a:effectLst/>
                        </a:rPr>
                        <a:t>10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>
                          <a:effectLst/>
                        </a:rPr>
                        <a:t>6</a:t>
                      </a:r>
                      <a:endParaRPr lang="es-C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 dirty="0">
                          <a:effectLst/>
                        </a:rPr>
                        <a:t>Inderhuila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800" u="none" strike="noStrike" dirty="0">
                          <a:effectLst/>
                        </a:rPr>
                        <a:t> 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41785062"/>
                  </a:ext>
                </a:extLst>
              </a:tr>
              <a:tr h="542552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u="none" strike="noStrike" dirty="0">
                          <a:effectLst/>
                        </a:rPr>
                        <a:t>Servicio de organización de eventos deportivos comunitarios</a:t>
                      </a:r>
                      <a:endParaRPr lang="es-E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 dirty="0">
                          <a:effectLst/>
                        </a:rPr>
                        <a:t>Eventos deportivos comunitarios realizados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 dirty="0">
                          <a:effectLst/>
                        </a:rPr>
                        <a:t>0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 dirty="0">
                          <a:effectLst/>
                        </a:rPr>
                        <a:t>2019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 dirty="0">
                          <a:effectLst/>
                        </a:rPr>
                        <a:t>4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 dirty="0">
                          <a:effectLst/>
                        </a:rPr>
                        <a:t>4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u="none" strike="noStrike" dirty="0">
                          <a:effectLst/>
                        </a:rPr>
                        <a:t>Inderhuila</a:t>
                      </a: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800" u="none" strike="noStrike" dirty="0">
                          <a:effectLst/>
                        </a:rPr>
                        <a:t> </a:t>
                      </a:r>
                      <a:endParaRPr lang="es-C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0243306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C318AFA-0BF4-5A5F-1A53-9A2D1BEEAC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930000"/>
              </p:ext>
            </p:extLst>
          </p:nvPr>
        </p:nvGraphicFramePr>
        <p:xfrm>
          <a:off x="998290" y="1907000"/>
          <a:ext cx="9318427" cy="830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9701">
                  <a:extLst>
                    <a:ext uri="{9D8B030D-6E8A-4147-A177-3AD203B41FA5}">
                      <a16:colId xmlns:a16="http://schemas.microsoft.com/office/drawing/2014/main" val="1279996351"/>
                    </a:ext>
                  </a:extLst>
                </a:gridCol>
                <a:gridCol w="1553288">
                  <a:extLst>
                    <a:ext uri="{9D8B030D-6E8A-4147-A177-3AD203B41FA5}">
                      <a16:colId xmlns:a16="http://schemas.microsoft.com/office/drawing/2014/main" val="2020559411"/>
                    </a:ext>
                  </a:extLst>
                </a:gridCol>
                <a:gridCol w="754454">
                  <a:extLst>
                    <a:ext uri="{9D8B030D-6E8A-4147-A177-3AD203B41FA5}">
                      <a16:colId xmlns:a16="http://schemas.microsoft.com/office/drawing/2014/main" val="1208855361"/>
                    </a:ext>
                  </a:extLst>
                </a:gridCol>
                <a:gridCol w="683447">
                  <a:extLst>
                    <a:ext uri="{9D8B030D-6E8A-4147-A177-3AD203B41FA5}">
                      <a16:colId xmlns:a16="http://schemas.microsoft.com/office/drawing/2014/main" val="4237774426"/>
                    </a:ext>
                  </a:extLst>
                </a:gridCol>
                <a:gridCol w="958600">
                  <a:extLst>
                    <a:ext uri="{9D8B030D-6E8A-4147-A177-3AD203B41FA5}">
                      <a16:colId xmlns:a16="http://schemas.microsoft.com/office/drawing/2014/main" val="3571612107"/>
                    </a:ext>
                  </a:extLst>
                </a:gridCol>
                <a:gridCol w="905344">
                  <a:extLst>
                    <a:ext uri="{9D8B030D-6E8A-4147-A177-3AD203B41FA5}">
                      <a16:colId xmlns:a16="http://schemas.microsoft.com/office/drawing/2014/main" val="4094744497"/>
                    </a:ext>
                  </a:extLst>
                </a:gridCol>
                <a:gridCol w="923096">
                  <a:extLst>
                    <a:ext uri="{9D8B030D-6E8A-4147-A177-3AD203B41FA5}">
                      <a16:colId xmlns:a16="http://schemas.microsoft.com/office/drawing/2014/main" val="1842701537"/>
                    </a:ext>
                  </a:extLst>
                </a:gridCol>
                <a:gridCol w="1180497">
                  <a:extLst>
                    <a:ext uri="{9D8B030D-6E8A-4147-A177-3AD203B41FA5}">
                      <a16:colId xmlns:a16="http://schemas.microsoft.com/office/drawing/2014/main" val="2250027903"/>
                    </a:ext>
                  </a:extLst>
                </a:gridCol>
              </a:tblGrid>
              <a:tr h="281002"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u="none" strike="noStrike" dirty="0">
                          <a:effectLst/>
                        </a:rPr>
                        <a:t>Producto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 dirty="0">
                          <a:effectLst/>
                        </a:rPr>
                        <a:t>Indicador</a:t>
                      </a:r>
                      <a:endParaRPr lang="es-ES_tradn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u="none" strike="noStrike" dirty="0">
                          <a:effectLst/>
                        </a:rPr>
                        <a:t>Línea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u="none" strike="noStrike" dirty="0">
                          <a:effectLst/>
                        </a:rPr>
                        <a:t>Año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u="none" strike="noStrike" dirty="0">
                          <a:effectLst/>
                        </a:rPr>
                        <a:t>Meta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u="none" strike="noStrike" dirty="0">
                          <a:effectLst/>
                        </a:rPr>
                        <a:t>Meta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u="none" strike="noStrike">
                          <a:effectLst/>
                        </a:rPr>
                        <a:t>Fuente de información</a:t>
                      </a:r>
                      <a:endParaRPr lang="es-CO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u="none" strike="noStrike" dirty="0">
                          <a:effectLst/>
                        </a:rPr>
                        <a:t>ODS asociado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503058"/>
                  </a:ext>
                </a:extLst>
              </a:tr>
              <a:tr h="54999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u="none" strike="noStrike" dirty="0">
                          <a:effectLst/>
                        </a:rPr>
                        <a:t>base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u="none" strike="noStrike" dirty="0">
                          <a:effectLst/>
                        </a:rPr>
                        <a:t>línea base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u="none" strike="noStrike" dirty="0">
                          <a:effectLst/>
                        </a:rPr>
                        <a:t>2023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u="none" strike="noStrike" dirty="0">
                          <a:effectLst/>
                        </a:rPr>
                        <a:t>2020- 2023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514772"/>
                  </a:ext>
                </a:extLst>
              </a:tr>
            </a:tbl>
          </a:graphicData>
        </a:graphic>
      </p:graphicFrame>
      <p:pic>
        <p:nvPicPr>
          <p:cNvPr id="10" name="image10.jpeg" descr="Resultado de imagen para INDICADORES ODS">
            <a:extLst>
              <a:ext uri="{FF2B5EF4-FFF2-40B4-BE49-F238E27FC236}">
                <a16:creationId xmlns:a16="http://schemas.microsoft.com/office/drawing/2014/main" id="{67952A4B-0367-2FA7-381B-02B72DDB6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06" y="2886809"/>
            <a:ext cx="1123480" cy="5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10.jpeg" descr="Resultado de imagen para INDICADORES ODS">
            <a:extLst>
              <a:ext uri="{FF2B5EF4-FFF2-40B4-BE49-F238E27FC236}">
                <a16:creationId xmlns:a16="http://schemas.microsoft.com/office/drawing/2014/main" id="{138EC645-B3C5-CD0B-97D5-C3A92A6F8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06" y="3523867"/>
            <a:ext cx="1123480" cy="5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10.jpeg" descr="Resultado de imagen para INDICADORES ODS">
            <a:extLst>
              <a:ext uri="{FF2B5EF4-FFF2-40B4-BE49-F238E27FC236}">
                <a16:creationId xmlns:a16="http://schemas.microsoft.com/office/drawing/2014/main" id="{4242E349-2842-2A0E-00C7-97D7C095B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06" y="4137037"/>
            <a:ext cx="1123480" cy="5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10.jpeg" descr="Resultado de imagen para INDICADORES ODS">
            <a:extLst>
              <a:ext uri="{FF2B5EF4-FFF2-40B4-BE49-F238E27FC236}">
                <a16:creationId xmlns:a16="http://schemas.microsoft.com/office/drawing/2014/main" id="{61A788B9-D009-4BFB-56E8-0D2E620F1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06" y="4727694"/>
            <a:ext cx="1123480" cy="5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10.jpeg" descr="Resultado de imagen para INDICADORES ODS">
            <a:extLst>
              <a:ext uri="{FF2B5EF4-FFF2-40B4-BE49-F238E27FC236}">
                <a16:creationId xmlns:a16="http://schemas.microsoft.com/office/drawing/2014/main" id="{A6076B43-6D71-6D41-A958-7D07F07A9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05" y="5248568"/>
            <a:ext cx="1123481" cy="5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53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79" y="-69012"/>
            <a:ext cx="12233279" cy="6996023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7016" y="-78105"/>
            <a:ext cx="7664281" cy="830997"/>
          </a:xfrm>
        </p:spPr>
        <p:txBody>
          <a:bodyPr>
            <a:normAutofit/>
          </a:bodyPr>
          <a:lstStyle/>
          <a:p>
            <a:pPr algn="ctr"/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PROGRAMA</a:t>
            </a:r>
            <a:r>
              <a:rPr kumimoji="0" lang="es-CO" sz="2400" b="1" i="0" u="none" strike="noStrike" kern="1200" cap="none" spc="-35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CÓDIGO 4302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8D3865-0042-2703-7FD8-2CD76B0C1426}"/>
              </a:ext>
            </a:extLst>
          </p:cNvPr>
          <p:cNvSpPr txBox="1"/>
          <p:nvPr/>
        </p:nvSpPr>
        <p:spPr>
          <a:xfrm>
            <a:off x="784005" y="530837"/>
            <a:ext cx="85622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+mn-cs"/>
              </a:rPr>
              <a:t>HUILA CRECE CON LA FORMACIÓN Y PREPARACIÓN DE DEPORTISTAS</a:t>
            </a:r>
            <a:endParaRPr lang="es-CO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1C1683D0-DC1F-978A-BBBE-3A989CD62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4911012"/>
              </p:ext>
            </p:extLst>
          </p:nvPr>
        </p:nvGraphicFramePr>
        <p:xfrm>
          <a:off x="394283" y="1300232"/>
          <a:ext cx="9576451" cy="1238250"/>
        </p:xfrm>
        <a:graphic>
          <a:graphicData uri="http://schemas.openxmlformats.org/drawingml/2006/table">
            <a:tbl>
              <a:tblPr/>
              <a:tblGrid>
                <a:gridCol w="2420098">
                  <a:extLst>
                    <a:ext uri="{9D8B030D-6E8A-4147-A177-3AD203B41FA5}">
                      <a16:colId xmlns:a16="http://schemas.microsoft.com/office/drawing/2014/main" val="3946001016"/>
                    </a:ext>
                  </a:extLst>
                </a:gridCol>
                <a:gridCol w="1433179">
                  <a:extLst>
                    <a:ext uri="{9D8B030D-6E8A-4147-A177-3AD203B41FA5}">
                      <a16:colId xmlns:a16="http://schemas.microsoft.com/office/drawing/2014/main" val="495424454"/>
                    </a:ext>
                  </a:extLst>
                </a:gridCol>
                <a:gridCol w="1089902">
                  <a:extLst>
                    <a:ext uri="{9D8B030D-6E8A-4147-A177-3AD203B41FA5}">
                      <a16:colId xmlns:a16="http://schemas.microsoft.com/office/drawing/2014/main" val="4167936218"/>
                    </a:ext>
                  </a:extLst>
                </a:gridCol>
                <a:gridCol w="789535">
                  <a:extLst>
                    <a:ext uri="{9D8B030D-6E8A-4147-A177-3AD203B41FA5}">
                      <a16:colId xmlns:a16="http://schemas.microsoft.com/office/drawing/2014/main" val="3886410815"/>
                    </a:ext>
                  </a:extLst>
                </a:gridCol>
                <a:gridCol w="1133184">
                  <a:extLst>
                    <a:ext uri="{9D8B030D-6E8A-4147-A177-3AD203B41FA5}">
                      <a16:colId xmlns:a16="http://schemas.microsoft.com/office/drawing/2014/main" val="1959773168"/>
                    </a:ext>
                  </a:extLst>
                </a:gridCol>
                <a:gridCol w="1561536">
                  <a:extLst>
                    <a:ext uri="{9D8B030D-6E8A-4147-A177-3AD203B41FA5}">
                      <a16:colId xmlns:a16="http://schemas.microsoft.com/office/drawing/2014/main" val="3120447791"/>
                    </a:ext>
                  </a:extLst>
                </a:gridCol>
                <a:gridCol w="1149017">
                  <a:extLst>
                    <a:ext uri="{9D8B030D-6E8A-4147-A177-3AD203B41FA5}">
                      <a16:colId xmlns:a16="http://schemas.microsoft.com/office/drawing/2014/main" val="3545146937"/>
                    </a:ext>
                  </a:extLst>
                </a:gridCol>
              </a:tblGrid>
              <a:tr h="1905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</a:rPr>
                        <a:t>Indicador de resultado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</a:rPr>
                        <a:t>Línea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</a:rPr>
                        <a:t>Año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</a:rPr>
                        <a:t>Meta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</a:rPr>
                        <a:t>Meta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</a:rPr>
                        <a:t>Fuente de información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</a:rPr>
                        <a:t>ODS asociado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74370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</a:rPr>
                        <a:t>base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</a:rPr>
                        <a:t>línea base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</a:rPr>
                        <a:t>2023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</a:rPr>
                        <a:t>2020- 2023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954950"/>
                  </a:ext>
                </a:extLst>
              </a:tr>
              <a:tr h="714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</a:rPr>
                        <a:t>Deportistas que participan en eventos deportivos de alto rendimiento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</a:rPr>
                        <a:t> 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</a:rPr>
                        <a:t>128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</a:rPr>
                        <a:t>2.019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</a:rPr>
                        <a:t>128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</a:rPr>
                        <a:t>128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</a:rPr>
                        <a:t>Inderhuila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u="none" strike="noStrike" dirty="0">
                          <a:effectLst/>
                        </a:rPr>
                        <a:t> </a:t>
                      </a:r>
                      <a:endParaRPr lang="es-CO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632572"/>
                  </a:ext>
                </a:extLst>
              </a:tr>
            </a:tbl>
          </a:graphicData>
        </a:graphic>
      </p:graphicFrame>
      <p:pic>
        <p:nvPicPr>
          <p:cNvPr id="15" name="image10.jpeg" descr="Resultado de imagen para INDICADORES ODS">
            <a:extLst>
              <a:ext uri="{FF2B5EF4-FFF2-40B4-BE49-F238E27FC236}">
                <a16:creationId xmlns:a16="http://schemas.microsoft.com/office/drawing/2014/main" id="{2C255F8F-9CC9-A304-FDDB-2F2348529DE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20604" y="1824770"/>
            <a:ext cx="1137128" cy="713712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7BA1C09-3211-BCB0-E75D-41DEAAD3B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585887"/>
              </p:ext>
            </p:extLst>
          </p:nvPr>
        </p:nvGraphicFramePr>
        <p:xfrm>
          <a:off x="394283" y="2691695"/>
          <a:ext cx="9576449" cy="2806753"/>
        </p:xfrm>
        <a:graphic>
          <a:graphicData uri="http://schemas.openxmlformats.org/drawingml/2006/table">
            <a:tbl>
              <a:tblPr/>
              <a:tblGrid>
                <a:gridCol w="2416029">
                  <a:extLst>
                    <a:ext uri="{9D8B030D-6E8A-4147-A177-3AD203B41FA5}">
                      <a16:colId xmlns:a16="http://schemas.microsoft.com/office/drawing/2014/main" val="3430515928"/>
                    </a:ext>
                  </a:extLst>
                </a:gridCol>
                <a:gridCol w="1442906">
                  <a:extLst>
                    <a:ext uri="{9D8B030D-6E8A-4147-A177-3AD203B41FA5}">
                      <a16:colId xmlns:a16="http://schemas.microsoft.com/office/drawing/2014/main" val="392030768"/>
                    </a:ext>
                  </a:extLst>
                </a:gridCol>
                <a:gridCol w="805343">
                  <a:extLst>
                    <a:ext uri="{9D8B030D-6E8A-4147-A177-3AD203B41FA5}">
                      <a16:colId xmlns:a16="http://schemas.microsoft.com/office/drawing/2014/main" val="900489132"/>
                    </a:ext>
                  </a:extLst>
                </a:gridCol>
                <a:gridCol w="872456">
                  <a:extLst>
                    <a:ext uri="{9D8B030D-6E8A-4147-A177-3AD203B41FA5}">
                      <a16:colId xmlns:a16="http://schemas.microsoft.com/office/drawing/2014/main" val="3995650403"/>
                    </a:ext>
                  </a:extLst>
                </a:gridCol>
                <a:gridCol w="996546">
                  <a:extLst>
                    <a:ext uri="{9D8B030D-6E8A-4147-A177-3AD203B41FA5}">
                      <a16:colId xmlns:a16="http://schemas.microsoft.com/office/drawing/2014/main" val="1584373695"/>
                    </a:ext>
                  </a:extLst>
                </a:gridCol>
                <a:gridCol w="907754">
                  <a:extLst>
                    <a:ext uri="{9D8B030D-6E8A-4147-A177-3AD203B41FA5}">
                      <a16:colId xmlns:a16="http://schemas.microsoft.com/office/drawing/2014/main" val="883976450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1096518133"/>
                    </a:ext>
                  </a:extLst>
                </a:gridCol>
                <a:gridCol w="1128736">
                  <a:extLst>
                    <a:ext uri="{9D8B030D-6E8A-4147-A177-3AD203B41FA5}">
                      <a16:colId xmlns:a16="http://schemas.microsoft.com/office/drawing/2014/main" val="2944327248"/>
                    </a:ext>
                  </a:extLst>
                </a:gridCol>
              </a:tblGrid>
              <a:tr h="21477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</a:rPr>
                        <a:t>Producto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</a:rPr>
                        <a:t>Indicador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>
                          <a:effectLst/>
                        </a:rPr>
                        <a:t>Línea</a:t>
                      </a:r>
                      <a:endParaRPr lang="es-CO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</a:rPr>
                        <a:t>Año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>
                          <a:effectLst/>
                        </a:rPr>
                        <a:t>Meta</a:t>
                      </a:r>
                      <a:endParaRPr lang="es-CO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>
                          <a:effectLst/>
                        </a:rPr>
                        <a:t>Meta</a:t>
                      </a:r>
                      <a:endParaRPr lang="es-CO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>
                          <a:effectLst/>
                        </a:rPr>
                        <a:t>Fuente de información</a:t>
                      </a:r>
                      <a:endParaRPr lang="es-CO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</a:rPr>
                        <a:t>ODS asociado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947820"/>
                  </a:ext>
                </a:extLst>
              </a:tr>
              <a:tr h="2737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</a:rPr>
                        <a:t>base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</a:rPr>
                        <a:t>línea base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</a:rPr>
                        <a:t>2023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u="none" strike="noStrike" dirty="0">
                          <a:effectLst/>
                        </a:rPr>
                        <a:t>2020- 2023</a:t>
                      </a:r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139747"/>
                  </a:ext>
                </a:extLst>
              </a:tr>
              <a:tr h="422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 dirty="0">
                          <a:effectLst/>
                        </a:rPr>
                        <a:t>Servicio de preparación deportiva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 dirty="0">
                          <a:effectLst/>
                        </a:rPr>
                        <a:t>Atletas preparados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 dirty="0">
                          <a:effectLst/>
                        </a:rPr>
                        <a:t>128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 dirty="0">
                          <a:effectLst/>
                        </a:rPr>
                        <a:t>2019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 dirty="0">
                          <a:effectLst/>
                        </a:rPr>
                        <a:t>128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 dirty="0">
                          <a:effectLst/>
                        </a:rPr>
                        <a:t>128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 dirty="0">
                          <a:effectLst/>
                        </a:rPr>
                        <a:t>Inderhuila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92924914"/>
                  </a:ext>
                </a:extLst>
              </a:tr>
              <a:tr h="55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u="none" strike="noStrike" dirty="0">
                          <a:effectLst/>
                        </a:rPr>
                        <a:t>Servicio de identificación de talentos deportivos</a:t>
                      </a:r>
                      <a:endParaRPr lang="es-E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 dirty="0">
                          <a:effectLst/>
                        </a:rPr>
                        <a:t>Personas con talentos deportivos identificados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>
                          <a:effectLst/>
                        </a:rPr>
                        <a:t>125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>
                          <a:effectLst/>
                        </a:rPr>
                        <a:t>2018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>
                          <a:effectLst/>
                        </a:rPr>
                        <a:t>250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>
                          <a:effectLst/>
                        </a:rPr>
                        <a:t>125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 dirty="0">
                          <a:effectLst/>
                        </a:rPr>
                        <a:t>Inderhuila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89943621"/>
                  </a:ext>
                </a:extLst>
              </a:tr>
              <a:tr h="586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u="none" strike="noStrike" dirty="0">
                          <a:effectLst/>
                        </a:rPr>
                        <a:t>Servicio de asistencia técnica para la promoción del deporte</a:t>
                      </a:r>
                      <a:endParaRPr lang="es-E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>
                          <a:effectLst/>
                        </a:rPr>
                        <a:t>Organismos deportivos asistidos</a:t>
                      </a:r>
                      <a:endParaRPr lang="es-C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 dirty="0">
                          <a:effectLst/>
                        </a:rPr>
                        <a:t>24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 dirty="0">
                          <a:effectLst/>
                        </a:rPr>
                        <a:t>2019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 dirty="0">
                          <a:effectLst/>
                        </a:rPr>
                        <a:t>55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 dirty="0">
                          <a:effectLst/>
                        </a:rPr>
                        <a:t>31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 dirty="0">
                          <a:effectLst/>
                        </a:rPr>
                        <a:t>Inderhuila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26011452"/>
                  </a:ext>
                </a:extLst>
              </a:tr>
              <a:tr h="737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u="none" strike="noStrike" dirty="0">
                          <a:effectLst/>
                        </a:rPr>
                        <a:t>Centro de alto rendimiento construido y dotado-Proyecto Centro de Rendimiento La Felicidad         </a:t>
                      </a:r>
                      <a:endParaRPr lang="es-E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u="none" strike="noStrike" dirty="0">
                          <a:effectLst/>
                        </a:rPr>
                        <a:t>Centro de Rendimiento La Felicidad construido y dotado</a:t>
                      </a:r>
                      <a:endParaRPr lang="es-E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 dirty="0">
                          <a:effectLst/>
                        </a:rPr>
                        <a:t>0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 dirty="0">
                          <a:effectLst/>
                        </a:rPr>
                        <a:t>2019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 dirty="0">
                          <a:effectLst/>
                        </a:rPr>
                        <a:t>1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 dirty="0">
                          <a:effectLst/>
                        </a:rPr>
                        <a:t>1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 dirty="0">
                          <a:effectLst/>
                        </a:rPr>
                        <a:t>Inderhuila</a:t>
                      </a:r>
                      <a:endParaRPr lang="es-C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B9BD5">
                            <a:lumMod val="5000"/>
                            <a:lumOff val="95000"/>
                          </a:srgbClr>
                        </a:gs>
                        <a:gs pos="74000">
                          <a:srgbClr val="5B9BD5">
                            <a:lumMod val="45000"/>
                            <a:lumOff val="55000"/>
                          </a:srgbClr>
                        </a:gs>
                        <a:gs pos="91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37015073"/>
                  </a:ext>
                </a:extLst>
              </a:tr>
            </a:tbl>
          </a:graphicData>
        </a:graphic>
      </p:graphicFrame>
      <p:pic>
        <p:nvPicPr>
          <p:cNvPr id="7" name="image10.jpeg" descr="Resultado de imagen para INDICADORES ODS">
            <a:extLst>
              <a:ext uri="{FF2B5EF4-FFF2-40B4-BE49-F238E27FC236}">
                <a16:creationId xmlns:a16="http://schemas.microsoft.com/office/drawing/2014/main" id="{9FBA7E2E-8B02-EA50-5024-61DD329349B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33608" y="3196206"/>
            <a:ext cx="1124124" cy="419450"/>
          </a:xfrm>
          <a:prstGeom prst="rect">
            <a:avLst/>
          </a:prstGeom>
        </p:spPr>
      </p:pic>
      <p:pic>
        <p:nvPicPr>
          <p:cNvPr id="10" name="image10.jpeg" descr="Resultado de imagen para INDICADORES ODS">
            <a:extLst>
              <a:ext uri="{FF2B5EF4-FFF2-40B4-BE49-F238E27FC236}">
                <a16:creationId xmlns:a16="http://schemas.microsoft.com/office/drawing/2014/main" id="{B92C0465-9B36-EC55-D06C-4E7F9A023CF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33608" y="3624748"/>
            <a:ext cx="1124124" cy="561358"/>
          </a:xfrm>
          <a:prstGeom prst="rect">
            <a:avLst/>
          </a:prstGeom>
        </p:spPr>
      </p:pic>
      <p:pic>
        <p:nvPicPr>
          <p:cNvPr id="12" name="image10.jpeg" descr="Resultado de imagen para INDICADORES ODS">
            <a:extLst>
              <a:ext uri="{FF2B5EF4-FFF2-40B4-BE49-F238E27FC236}">
                <a16:creationId xmlns:a16="http://schemas.microsoft.com/office/drawing/2014/main" id="{D0794B3F-183E-AA66-5D11-0344612FA6E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46608" y="4195198"/>
            <a:ext cx="1124124" cy="561358"/>
          </a:xfrm>
          <a:prstGeom prst="rect">
            <a:avLst/>
          </a:prstGeom>
        </p:spPr>
      </p:pic>
      <p:pic>
        <p:nvPicPr>
          <p:cNvPr id="16" name="image10.jpeg" descr="Resultado de imagen para INDICADORES ODS">
            <a:extLst>
              <a:ext uri="{FF2B5EF4-FFF2-40B4-BE49-F238E27FC236}">
                <a16:creationId xmlns:a16="http://schemas.microsoft.com/office/drawing/2014/main" id="{DA15930E-1276-220B-43BF-E29122C6761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46608" y="4756556"/>
            <a:ext cx="1124124" cy="74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62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79" y="-138023"/>
            <a:ext cx="12233279" cy="6996023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402" y="780176"/>
            <a:ext cx="9320169" cy="5863905"/>
          </a:xfrm>
        </p:spPr>
        <p:txBody>
          <a:bodyPr>
            <a:normAutofit/>
          </a:bodyPr>
          <a:lstStyle/>
          <a:p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s-CO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PROYECTOS  INSTITUCIONALES  AÑO  2023</a:t>
            </a:r>
            <a:b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</a:br>
            <a:b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</a:br>
            <a:b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</a:br>
            <a:r>
              <a:rPr lang="es-ES" sz="2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APOYO Y FORTALECIMIENTO A LA FORMACIÓN Y PREPARACIÓN DE LOS DEPORTISTAS EN EL DEPARTAMENTO DEL HUILA</a:t>
            </a:r>
            <a:br>
              <a:rPr lang="es-ES" sz="2200" dirty="0"/>
            </a:br>
            <a:br>
              <a:rPr lang="es-ES" sz="2700" dirty="0"/>
            </a:br>
            <a:r>
              <a:rPr lang="es-ES" sz="2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APOYO A LA RECREACIÓN, APROVECHAMIENTO DEL TIEMPO LIBRE Y EL DEPORTE ESCOLAR EN EL DEPARTAMENTO DEL HUILA</a:t>
            </a:r>
            <a:br>
              <a:rPr lang="es-ES" sz="2200" dirty="0"/>
            </a:br>
            <a:br>
              <a:rPr lang="es-ES" sz="2700" dirty="0"/>
            </a:br>
            <a:r>
              <a:rPr lang="es-ES" sz="2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CONSTRUCCIÓN Y MEJORAMIENTO DE ESCENARIOS DEPORTIVOS NUEVOS Y EXISTENTES EN EL DEPARTAMENTO DEL HUILA</a:t>
            </a:r>
            <a:b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</a:br>
            <a:b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</a:br>
            <a:b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</a:br>
            <a:b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</a:br>
            <a:r>
              <a:rPr kumimoji="0" lang="es-CO" sz="2400" b="1" i="0" u="none" strike="noStrike" kern="1200" cap="none" spc="-35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40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0"/>
            <a:ext cx="12192000" cy="68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7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25624" cy="117844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 HISTORIA</a:t>
            </a:r>
            <a:r>
              <a:rPr lang="en-US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E4AF91-E23C-0797-46EB-49DF986BB580}"/>
              </a:ext>
            </a:extLst>
          </p:cNvPr>
          <p:cNvSpPr txBox="1"/>
          <p:nvPr/>
        </p:nvSpPr>
        <p:spPr>
          <a:xfrm>
            <a:off x="838200" y="2303426"/>
            <a:ext cx="1039465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/>
              <a:t>El instituto Departamental del Deporte, la Educación Física, la Recreación y Aprovechamiento del Tiempo Libre del Huila (INDERHUILA) se constituye bajo ordenanza 044 de 1999 se crea como un establecimiento público de orden departamental, adscrito a la Secretaria de Educación, dotado de personería jurídica, autonomía administrativa, financiera y patrimonio independiente, fue  modificada por la ordenanza 058 de 1999, y se modificó nuevamente por el Decreto </a:t>
            </a:r>
            <a:r>
              <a:rPr lang="es-CO" altLang="es-CO" sz="2000" dirty="0" err="1"/>
              <a:t>Ordenanzal</a:t>
            </a:r>
            <a:r>
              <a:rPr lang="es-CO" altLang="es-CO" sz="2000" dirty="0"/>
              <a:t> N° 1338 de 2004; es  integrante del Sistema Nacional del Deporte en coordinación con el plan nacional del deporte, la educación física y la recreación en los términos establecidos en la ley 181 de 1995 y tiene como objeto   adoptar para el Departamento las políticas, planes  y  programas  que  en  materia  de  deporte,  educación  Física, recreación y aprovechamiento del tiempo libre, establezcan el Ministerio de Cultura, Coldeportes, Departamento Administrativo del Deporte, la recreación, la Actividad Física  y Aprovechamiento del Tiempo Libre ahora Ministerio del Deporte y  el Departamento. En cumplimiento de este objeto promoverá:</a:t>
            </a:r>
          </a:p>
          <a:p>
            <a:pPr algn="just"/>
            <a:endParaRPr lang="es-CO" altLang="es-CO" sz="2400" dirty="0"/>
          </a:p>
        </p:txBody>
      </p:sp>
    </p:spTree>
    <p:extLst>
      <p:ext uri="{BB962C8B-B14F-4D97-AF65-F5344CB8AC3E}">
        <p14:creationId xmlns:p14="http://schemas.microsoft.com/office/powerpoint/2010/main" val="216784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25624" cy="1178449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E4AF91-E23C-0797-46EB-49DF986BB580}"/>
              </a:ext>
            </a:extLst>
          </p:cNvPr>
          <p:cNvSpPr txBox="1"/>
          <p:nvPr/>
        </p:nvSpPr>
        <p:spPr>
          <a:xfrm>
            <a:off x="838200" y="2303426"/>
            <a:ext cx="10394659" cy="4019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alt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  práctica   del   deporte la   educación   física,   la   recreación   y   el aprovechamiento del tiempo libre como medio para mejorar la calidad de vida de los Huilenses.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O" alt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alt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Generar condiciones para la formación integral de los deportistas.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O" alt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alt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Promover y desarrollar programas y proyectos a través de organizaciones deportivas, recreativas, civiles, educativas y culturales.</a:t>
            </a:r>
          </a:p>
          <a:p>
            <a:pPr algn="just"/>
            <a:endParaRPr lang="es-CO" altLang="es-CO" sz="2000" dirty="0"/>
          </a:p>
          <a:p>
            <a:pPr algn="just"/>
            <a:endParaRPr lang="es-CO" altLang="es-CO" sz="2400" dirty="0"/>
          </a:p>
        </p:txBody>
      </p:sp>
    </p:spTree>
    <p:extLst>
      <p:ext uri="{BB962C8B-B14F-4D97-AF65-F5344CB8AC3E}">
        <p14:creationId xmlns:p14="http://schemas.microsoft.com/office/powerpoint/2010/main" val="63697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25624" cy="1325563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r>
              <a:rPr lang="en-US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E4AF91-E23C-0797-46EB-49DF986BB580}"/>
              </a:ext>
            </a:extLst>
          </p:cNvPr>
          <p:cNvSpPr txBox="1"/>
          <p:nvPr/>
        </p:nvSpPr>
        <p:spPr>
          <a:xfrm>
            <a:off x="838200" y="2303426"/>
            <a:ext cx="92374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altLang="es-CO" sz="2400" dirty="0"/>
              <a:t>El INDERHUILA, tiene como misión generar y brindar a la comunidad oportunidades de participación en los procesos de iniciación, formación, fomento y práctica del deporte, la educación física, la recreación y el aprovechamiento del tiempo libre como contribución al desarrollo integral del individuo, apoyando la construcción y adecuación de escenarios deportivos y recreativos para el mejoramiento de la calidad de vida de los Huilenses.</a:t>
            </a:r>
          </a:p>
        </p:txBody>
      </p:sp>
    </p:spTree>
    <p:extLst>
      <p:ext uri="{BB962C8B-B14F-4D97-AF65-F5344CB8AC3E}">
        <p14:creationId xmlns:p14="http://schemas.microsoft.com/office/powerpoint/2010/main" val="337829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279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25624" cy="1325563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r>
              <a:rPr lang="en-US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E4AF91-E23C-0797-46EB-49DF986BB580}"/>
              </a:ext>
            </a:extLst>
          </p:cNvPr>
          <p:cNvSpPr txBox="1"/>
          <p:nvPr/>
        </p:nvSpPr>
        <p:spPr>
          <a:xfrm>
            <a:off x="838200" y="2303426"/>
            <a:ext cx="923745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altLang="es-CO" sz="3200" dirty="0"/>
              <a:t>El INDERHUILA con VISION orientada hacia el año 2025, será un Ente Deportivo líder a nivel nacional con innovación y aplicación de ciencia y tecnología en los procesos contribuyendo a la formación de Huilenses más sanos, activos y competitivos.</a:t>
            </a:r>
          </a:p>
          <a:p>
            <a:pPr algn="just"/>
            <a:endParaRPr lang="es-CO" altLang="es-CO" sz="2400" dirty="0"/>
          </a:p>
        </p:txBody>
      </p:sp>
    </p:spTree>
    <p:extLst>
      <p:ext uri="{BB962C8B-B14F-4D97-AF65-F5344CB8AC3E}">
        <p14:creationId xmlns:p14="http://schemas.microsoft.com/office/powerpoint/2010/main" val="73821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356"/>
            <a:ext cx="12233279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56802" cy="193830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DIRECCIONAMIENTO ESTRATÉGICO Y PLANEACIÓN</a:t>
            </a:r>
            <a:endParaRPr lang="en-US" sz="27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E4AF91-E23C-0797-46EB-49DF986BB580}"/>
              </a:ext>
            </a:extLst>
          </p:cNvPr>
          <p:cNvSpPr txBox="1"/>
          <p:nvPr/>
        </p:nvSpPr>
        <p:spPr>
          <a:xfrm>
            <a:off x="838200" y="2303426"/>
            <a:ext cx="92374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4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ESTRATÉGICO PLAN DE DESARROLLO “HUILA CRECE” 2020-2023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00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23"/>
            <a:ext cx="12233279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2806" y="182904"/>
            <a:ext cx="6585359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agen 4" descr="C:\Users\Yineth\Downloads\Ejes Engranajes 2-02.jpg">
            <a:extLst>
              <a:ext uri="{FF2B5EF4-FFF2-40B4-BE49-F238E27FC236}">
                <a16:creationId xmlns:a16="http://schemas.microsoft.com/office/drawing/2014/main" id="{D80F5544-4D82-D468-D7D0-CC9834B7E6A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r="10510"/>
          <a:stretch/>
        </p:blipFill>
        <p:spPr bwMode="auto">
          <a:xfrm>
            <a:off x="2986479" y="1508467"/>
            <a:ext cx="7078727" cy="4801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545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79" y="0"/>
            <a:ext cx="12233279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60FD628-1E0C-448F-54AD-F103DC07BA60}"/>
              </a:ext>
            </a:extLst>
          </p:cNvPr>
          <p:cNvSpPr txBox="1"/>
          <p:nvPr/>
        </p:nvSpPr>
        <p:spPr>
          <a:xfrm>
            <a:off x="2986481" y="1649249"/>
            <a:ext cx="68019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CAPITAL HUMANO</a:t>
            </a:r>
            <a:endParaRPr lang="es-CO" sz="48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4B33D22-D922-B5FB-F602-ABA0AFD78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56" y="270935"/>
            <a:ext cx="10515600" cy="1325563"/>
          </a:xfrm>
        </p:spPr>
        <p:txBody>
          <a:bodyPr/>
          <a:lstStyle/>
          <a:p>
            <a:r>
              <a:rPr lang="es-CO" dirty="0"/>
              <a:t>                  </a:t>
            </a:r>
            <a:r>
              <a:rPr lang="es-CO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  ESTRÁTEGICO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937772-2935-75C6-4666-AA24457443ED}"/>
              </a:ext>
            </a:extLst>
          </p:cNvPr>
          <p:cNvSpPr txBox="1"/>
          <p:nvPr/>
        </p:nvSpPr>
        <p:spPr>
          <a:xfrm>
            <a:off x="4496500" y="3494007"/>
            <a:ext cx="61742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SECTOR</a:t>
            </a: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455FD5F-342F-5234-1019-8A8DF42BED76}"/>
              </a:ext>
            </a:extLst>
          </p:cNvPr>
          <p:cNvSpPr txBox="1"/>
          <p:nvPr/>
        </p:nvSpPr>
        <p:spPr>
          <a:xfrm>
            <a:off x="2047130" y="4283451"/>
            <a:ext cx="9429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DEPORTE Y RECREACION</a:t>
            </a:r>
            <a:endParaRPr kumimoji="0" lang="es-CO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09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0" y="0"/>
            <a:ext cx="12233279" cy="6953943"/>
          </a:xfr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8EACEDEF-F798-E49B-F3E0-D9EA92ACF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391"/>
            <a:ext cx="10515600" cy="1325563"/>
          </a:xfrm>
        </p:spPr>
        <p:txBody>
          <a:bodyPr/>
          <a:lstStyle/>
          <a:p>
            <a:r>
              <a:rPr lang="es-CO" dirty="0"/>
              <a:t>                              </a:t>
            </a:r>
            <a:r>
              <a:rPr lang="es-CO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2404B4-B023-78CF-1C5B-C86D32A770E8}"/>
              </a:ext>
            </a:extLst>
          </p:cNvPr>
          <p:cNvSpPr txBox="1"/>
          <p:nvPr/>
        </p:nvSpPr>
        <p:spPr>
          <a:xfrm>
            <a:off x="411061" y="1714199"/>
            <a:ext cx="96808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42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IMPULSAR LA PARTICIPACIÓN DE LOS DIFERENTES GRUPOS POBLACIONALES EN LOS PROYECTOS INSTITUCIONALES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2C0DD8-0E3E-704A-359A-E66D2541C48A}"/>
              </a:ext>
            </a:extLst>
          </p:cNvPr>
          <p:cNvSpPr txBox="1"/>
          <p:nvPr/>
        </p:nvSpPr>
        <p:spPr>
          <a:xfrm>
            <a:off x="3008851" y="3161234"/>
            <a:ext cx="6174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9976" rtl="0" eaLnBrk="1" fontAlgn="auto" latinLnBrk="0" hangingPunct="1">
              <a:lnSpc>
                <a:spcPct val="90000"/>
              </a:lnSpc>
              <a:spcBef>
                <a:spcPts val="88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 Unicode MS"/>
                <a:cs typeface="Times New Roman" panose="02020603050405020304" pitchFamily="18" charset="0"/>
              </a:rPr>
              <a:t>ESTRATEGIA</a:t>
            </a:r>
            <a:endParaRPr kumimoji="0" lang="es-CO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C60F4E8-E558-51F1-0CA0-CC7772C0382C}"/>
              </a:ext>
            </a:extLst>
          </p:cNvPr>
          <p:cNvSpPr txBox="1"/>
          <p:nvPr/>
        </p:nvSpPr>
        <p:spPr>
          <a:xfrm>
            <a:off x="285226" y="4149405"/>
            <a:ext cx="113335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MEJORANDO LA RECREACIÓN Y EL RENDIMIENTO DEPORTIVO DE LOS ATLETAS HUILENSES, A TRAVÉS DE LA RECUPERACIÓN, MEJORAMIENTO Y CONSTRUCCIÓN DE ESCENARIOS DEPORTIVOS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4900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859</Words>
  <Application>Microsoft Office PowerPoint</Application>
  <PresentationFormat>Panorámica</PresentationFormat>
  <Paragraphs>180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                 NUESTRA HISTORIA </vt:lpstr>
      <vt:lpstr>           </vt:lpstr>
      <vt:lpstr>                   MISIÓN </vt:lpstr>
      <vt:lpstr>                   VISIÓN </vt:lpstr>
      <vt:lpstr>                     PROCESO   DIRECCIONAMIENTO ESTRATÉGICO Y PLANEACIÓN</vt:lpstr>
      <vt:lpstr>              ESTRUCTURA </vt:lpstr>
      <vt:lpstr>                  EJE  ESTRÁTEGICO</vt:lpstr>
      <vt:lpstr>                              OBJETIVO</vt:lpstr>
      <vt:lpstr>PROGRAMA CÓDIGO 4301</vt:lpstr>
      <vt:lpstr>PROGRAMA CÓDIGO 4301</vt:lpstr>
      <vt:lpstr>PROGRAMA CÓDIGO 4302</vt:lpstr>
      <vt:lpstr> PROYECTOS  INSTITUCIONALES  AÑO  2023   APOYO Y FORTALECIMIENTO A LA FORMACIÓN Y PREPARACIÓN DE LOS DEPORTISTAS EN EL DEPARTAMENTO DEL HUILA  APOYO A LA RECREACIÓN, APROVECHAMIENTO DEL TIEMPO LIBRE Y EL DEPORTE ESCOLAR EN EL DEPARTAMENTO DEL HUILA  CONSTRUCCIÓN Y MEJORAMIENTO DE ESCENARIOS DEPORTIVOS NUEVOS Y EXISTENTES EN EL DEPARTAMENTO DEL HUILA   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Dcolors</dc:creator>
  <cp:lastModifiedBy>MARTHA LILIANA</cp:lastModifiedBy>
  <cp:revision>35</cp:revision>
  <dcterms:created xsi:type="dcterms:W3CDTF">2022-03-20T17:21:30Z</dcterms:created>
  <dcterms:modified xsi:type="dcterms:W3CDTF">2023-02-23T21:34:43Z</dcterms:modified>
</cp:coreProperties>
</file>