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62" r:id="rId16"/>
    <p:sldId id="273" r:id="rId17"/>
    <p:sldId id="263" r:id="rId18"/>
    <p:sldId id="274" r:id="rId19"/>
    <p:sldId id="275" r:id="rId20"/>
    <p:sldId id="277" r:id="rId21"/>
    <p:sldId id="258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A3E55B8-6716-8544-2FAD-E57FBCFE5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0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5D09-B3AB-63E1-9487-FD23E4DC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B69F19-0E71-B1B2-4899-72F7328C7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B7F7CA-97F9-4957-0513-EEA7ADA3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A058D-5E55-F6AB-3C9B-223DB017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6724-A7F2-F98E-C756-0A8ED723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5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E0D3C7-CE03-8B34-9E21-EB7DD09A6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E59FFE-EE67-554A-2C00-747255337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26D14-76F9-A131-644C-E37A7166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F09C2-659C-FC08-BFC1-979974DF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9AF82-7C7A-1017-34D9-98F78B65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09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1B44106A-BE3A-AB8A-8593-0B03009C8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9A9FFD5-5C84-39D5-56A4-BAE36BD01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9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A9BD8-AE20-81E3-8493-928E4D1C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A7C44-7D03-DC12-2910-D476A3E03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05AA4-66C1-5C3B-11C4-0D89F532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601ADB-FC8E-FAD3-EC2D-9D31FFF3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4120C-0CAB-D382-A675-0C74CE0A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90E475-7A56-C8DC-7141-8CF91B83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1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35B86-5204-6FAD-D39D-202F54B3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09D2A8-3717-38C0-7DEC-E70E7F02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12CE1C-5668-5088-8A8D-C9B40F0D3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EB6BDB-E673-8420-391F-5A146B7E3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559C17-890F-F16D-5558-F5CCBB20E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E0A8B1-E9B6-39D3-54D3-4F72116B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2C55CB-4F94-D2D3-8BC4-2DF7DE16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190939-57ED-3358-8F9E-E8471759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6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EAC4D-CBEB-141D-CA0A-07823924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D0957F-782B-D561-6B52-DDB1B965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8888E7-773B-A0BE-FADC-A0C91193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8D1B7B-BC50-F82D-697D-150AC263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15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F8826D-7E94-4E18-D009-F55E8313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B0EE82-6C28-E01B-F9A6-8F503F6D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A11FC1-FA4A-C98D-F415-248C10E6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7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400EA-A976-E221-B826-91814C24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A5DE7-8380-2F63-60B3-F300D6AA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597F40-BF41-020F-0E9B-996E10FFF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73001D-8BA7-2B74-1C64-479F815F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C1C089-9EF2-7339-BF9A-F5EC8270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7FEC78-D941-34C8-9DB7-3E7B3AD8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63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F37F-430E-4D2F-9EFF-D1654FE2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7C024B-314C-58A6-2648-8635092A8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528031-1B05-FEAE-F7F4-533818C1B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193D1-92B7-2F11-C6BA-D8ABC30A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55EB17-C98E-4B34-8563-B00331F39932}" type="datetimeFigureOut">
              <a:rPr lang="es-CO" smtClean="0"/>
              <a:t>3/03/2023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BBDDF8-B31D-A02F-4E7F-1D4C97B4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5BE501-04B9-01DF-40BB-FC6CCF74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4E684-166D-4959-B92D-CCD3F33CF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69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hyperlink" Target="https://inderhuila.gov.co/transparencia/" TargetMode="Externa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hB7_5tLr8" TargetMode="External"/><Relationship Id="rId5" Type="http://schemas.openxmlformats.org/officeDocument/2006/relationships/hyperlink" Target="https://www.youtube.com/watch?v=_XySLA6w1lc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U4af0I3xA8" TargetMode="External"/><Relationship Id="rId5" Type="http://schemas.openxmlformats.org/officeDocument/2006/relationships/hyperlink" Target="https://www.youtube.com/watch?v=B_LB6mHnjGc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206706-0587-19F0-24D5-1C56262B02DF}"/>
              </a:ext>
            </a:extLst>
          </p:cNvPr>
          <p:cNvSpPr txBox="1"/>
          <p:nvPr/>
        </p:nvSpPr>
        <p:spPr>
          <a:xfrm>
            <a:off x="5763491" y="1645201"/>
            <a:ext cx="6428509" cy="2530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 ESTRATÉGICAS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TIC</a:t>
            </a:r>
            <a:endParaRPr lang="es-CO" sz="4800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7526D8-4823-ED21-4B49-BE75914C7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77" y="1974607"/>
            <a:ext cx="11599027" cy="31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0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353978-C540-D827-090A-FFF2CEED8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0" y="2069158"/>
            <a:ext cx="12006751" cy="32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175471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ECE91E-3B4E-23AD-23AB-C64F99957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71" y="1982972"/>
            <a:ext cx="11841057" cy="32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48ACEA-1F98-553F-4E17-960731EF3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43" y="2020187"/>
            <a:ext cx="11819780" cy="31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2" action="ppaction://hlinksldjump"/>
            <a:extLst>
              <a:ext uri="{FF2B5EF4-FFF2-40B4-BE49-F238E27FC236}">
                <a16:creationId xmlns:a16="http://schemas.microsoft.com/office/drawing/2014/main" id="{47BF2C47-7B58-70F2-EC8A-0883BBD33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9961" r="89844">
                        <a14:foregroundMark x1="20996" y1="64250" x2="20996" y2="64250"/>
                        <a14:foregroundMark x1="25586" y1="66500" x2="25586" y2="66500"/>
                        <a14:foregroundMark x1="28711" y1="66000" x2="28711" y2="66000"/>
                        <a14:foregroundMark x1="33398" y1="66000" x2="33398" y2="66000"/>
                        <a14:foregroundMark x1="34961" y1="66000" x2="34961" y2="66000"/>
                        <a14:foregroundMark x1="37500" y1="66750" x2="37500" y2="66750"/>
                        <a14:foregroundMark x1="40527" y1="65000" x2="40527" y2="65000"/>
                        <a14:foregroundMark x1="43164" y1="65000" x2="43164" y2="65000"/>
                        <a14:foregroundMark x1="45605" y1="65250" x2="45605" y2="65250"/>
                        <a14:foregroundMark x1="49121" y1="65750" x2="49121" y2="65750"/>
                        <a14:foregroundMark x1="51855" y1="65750" x2="51855" y2="65750"/>
                        <a14:foregroundMark x1="59766" y1="45750" x2="59766" y2="45750"/>
                        <a14:foregroundMark x1="59766" y1="45750" x2="59766" y2="45750"/>
                        <a14:foregroundMark x1="59766" y1="45750" x2="59766" y2="4575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58398" y1="41250" x2="58398" y2="41250"/>
                        <a14:foregroundMark x1="58984" y1="26500" x2="58984" y2="26500"/>
                        <a14:foregroundMark x1="58984" y1="26500" x2="58984" y2="26500"/>
                        <a14:foregroundMark x1="56543" y1="17250" x2="56543" y2="17250"/>
                        <a14:foregroundMark x1="53516" y1="14750" x2="53516" y2="14750"/>
                        <a14:foregroundMark x1="55371" y1="9250" x2="55371" y2="9250"/>
                        <a14:foregroundMark x1="57227" y1="14750" x2="57227" y2="14750"/>
                        <a14:foregroundMark x1="56250" y1="24250" x2="56250" y2="24250"/>
                        <a14:foregroundMark x1="54102" y1="29250" x2="54102" y2="29250"/>
                        <a14:foregroundMark x1="53125" y1="37750" x2="53125" y2="37750"/>
                        <a14:foregroundMark x1="52441" y1="43250" x2="52441" y2="43250"/>
                        <a14:foregroundMark x1="50098" y1="45750" x2="50098" y2="45750"/>
                        <a14:foregroundMark x1="55566" y1="46000" x2="55566" y2="46000"/>
                        <a14:foregroundMark x1="43359" y1="8250" x2="43359" y2="8250"/>
                        <a14:foregroundMark x1="24316" y1="77000" x2="24316" y2="77000"/>
                        <a14:foregroundMark x1="24316" y1="77000" x2="24316" y2="77000"/>
                        <a14:foregroundMark x1="25293" y1="75250" x2="25293" y2="75250"/>
                        <a14:foregroundMark x1="23340" y1="81250" x2="23340" y2="81250"/>
                        <a14:foregroundMark x1="22168" y1="83250" x2="24707" y2="74500"/>
                        <a14:foregroundMark x1="20410" y1="65000" x2="20605" y2="88500"/>
                        <a14:foregroundMark x1="20313" y1="58750" x2="20410" y2="62000"/>
                        <a14:foregroundMark x1="20020" y1="59250" x2="20215" y2="88500"/>
                        <a14:foregroundMark x1="83789" y1="58000" x2="84082" y2="77000"/>
                        <a14:foregroundMark x1="84082" y1="77000" x2="80957" y2="88000"/>
                        <a14:foregroundMark x1="80957" y1="88000" x2="79980" y2="88000"/>
                        <a14:foregroundMark x1="57813" y1="21250" x2="57813" y2="21250"/>
                        <a14:foregroundMark x1="60645" y1="43250" x2="60645" y2="43250"/>
                        <a14:foregroundMark x1="60645" y1="43250" x2="60645" y2="43250"/>
                        <a14:foregroundMark x1="60645" y1="43250" x2="60645" y2="43250"/>
                        <a14:foregroundMark x1="55957" y1="25250" x2="55957" y2="25250"/>
                        <a14:foregroundMark x1="55957" y1="25250" x2="55957" y2="25250"/>
                        <a14:foregroundMark x1="57129" y1="13750" x2="59473" y2="43250"/>
                        <a14:foregroundMark x1="50000" y1="6750" x2="56836" y2="7000"/>
                        <a14:foregroundMark x1="56836" y1="7000" x2="59961" y2="19250"/>
                        <a14:foregroundMark x1="59961" y1="19250" x2="60254" y2="24500"/>
                        <a14:foregroundMark x1="50879" y1="44500" x2="55859" y2="45250"/>
                        <a14:foregroundMark x1="59473" y1="11250" x2="58984" y2="9750"/>
                        <a14:foregroundMark x1="60938" y1="7500" x2="61035" y2="8500"/>
                        <a14:foregroundMark x1="56934" y1="46000" x2="56934" y2="46000"/>
                        <a14:foregroundMark x1="61035" y1="7500" x2="61035" y2="7500"/>
                        <a14:foregroundMark x1="61035" y1="7500" x2="61035" y2="7500"/>
                        <a14:foregroundMark x1="59961" y1="5250" x2="59961" y2="5250"/>
                        <a14:foregroundMark x1="59961" y1="5250" x2="59961" y2="5250"/>
                        <a14:foregroundMark x1="61328" y1="5250" x2="61328" y2="5250"/>
                        <a14:foregroundMark x1="48438" y1="7250" x2="48438" y2="7250"/>
                        <a14:foregroundMark x1="47852" y1="5000" x2="47852" y2="5000"/>
                        <a14:foregroundMark x1="47266" y1="4500" x2="47266" y2="4500"/>
                        <a14:backgroundMark x1="45020" y1="54000" x2="60645" y2="55250"/>
                        <a14:backgroundMark x1="45996" y1="1250" x2="63477" y2="1750"/>
                        <a14:backgroundMark x1="62207" y1="31250" x2="62207" y2="31250"/>
                        <a14:backgroundMark x1="62109" y1="32000" x2="62109" y2="32000"/>
                        <a14:backgroundMark x1="46777" y1="6000" x2="46777" y2="6000"/>
                        <a14:backgroundMark x1="47168" y1="4000" x2="47168" y2="4000"/>
                        <a14:backgroundMark x1="46875" y1="5750" x2="46875" y2="5750"/>
                      </a14:backgroundRemoval>
                    </a14:imgEffect>
                  </a14:imgLayer>
                </a14:imgProps>
              </a:ext>
            </a:extLst>
          </a:blip>
          <a:srcRect l="18750" r="12927"/>
          <a:stretch/>
        </p:blipFill>
        <p:spPr>
          <a:xfrm>
            <a:off x="290946" y="506312"/>
            <a:ext cx="4876800" cy="27881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DFC674-26D1-876D-E15C-1B71254CDB60}"/>
              </a:ext>
            </a:extLst>
          </p:cNvPr>
          <p:cNvSpPr txBox="1"/>
          <p:nvPr/>
        </p:nvSpPr>
        <p:spPr>
          <a:xfrm>
            <a:off x="5250873" y="2219649"/>
            <a:ext cx="62835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La Ley 1712 de 2014 </a:t>
            </a:r>
            <a:r>
              <a:rPr lang="es-ES" dirty="0"/>
              <a:t>o de Transparencia y del Derecho de Acceso a la Información Pública Nacional: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 la herramienta normativa que regula el ejercicio del derecho fundamental de acceso a la información pública en Colombia. Tiene como objetivo que la información en posesión, custodia o bajo control de cualquier entidad pública, órgano y organismo del Estado colombiano, persona natural o jurídica de derecho privado que ejerza función pública delegada, reciba o administre recursos de naturaleza u origen público o preste un servicio público, esté a disposición de todos los ciudadanos e interesados de manera oportuna, veraz, completa, reutilizable y procesable y en formatos accesibles.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743527"/>
      </p:ext>
    </p:extLst>
  </p:cSld>
  <p:clrMapOvr>
    <a:masterClrMapping/>
  </p:clrMapOvr>
  <p:transition spd="slow" advClick="0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2" action="ppaction://hlinksldjump"/>
            <a:extLst>
              <a:ext uri="{FF2B5EF4-FFF2-40B4-BE49-F238E27FC236}">
                <a16:creationId xmlns:a16="http://schemas.microsoft.com/office/drawing/2014/main" id="{47BF2C47-7B58-70F2-EC8A-0883BBD33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9961" r="89844">
                        <a14:foregroundMark x1="20996" y1="64250" x2="20996" y2="64250"/>
                        <a14:foregroundMark x1="25586" y1="66500" x2="25586" y2="66500"/>
                        <a14:foregroundMark x1="28711" y1="66000" x2="28711" y2="66000"/>
                        <a14:foregroundMark x1="33398" y1="66000" x2="33398" y2="66000"/>
                        <a14:foregroundMark x1="34961" y1="66000" x2="34961" y2="66000"/>
                        <a14:foregroundMark x1="37500" y1="66750" x2="37500" y2="66750"/>
                        <a14:foregroundMark x1="40527" y1="65000" x2="40527" y2="65000"/>
                        <a14:foregroundMark x1="43164" y1="65000" x2="43164" y2="65000"/>
                        <a14:foregroundMark x1="45605" y1="65250" x2="45605" y2="65250"/>
                        <a14:foregroundMark x1="49121" y1="65750" x2="49121" y2="65750"/>
                        <a14:foregroundMark x1="51855" y1="65750" x2="51855" y2="65750"/>
                        <a14:foregroundMark x1="59766" y1="45750" x2="59766" y2="45750"/>
                        <a14:foregroundMark x1="59766" y1="45750" x2="59766" y2="45750"/>
                        <a14:foregroundMark x1="59766" y1="45750" x2="59766" y2="4575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58398" y1="41250" x2="58398" y2="41250"/>
                        <a14:foregroundMark x1="58984" y1="26500" x2="58984" y2="26500"/>
                        <a14:foregroundMark x1="58984" y1="26500" x2="58984" y2="26500"/>
                        <a14:foregroundMark x1="56543" y1="17250" x2="56543" y2="17250"/>
                        <a14:foregroundMark x1="53516" y1="14750" x2="53516" y2="14750"/>
                        <a14:foregroundMark x1="55371" y1="9250" x2="55371" y2="9250"/>
                        <a14:foregroundMark x1="57227" y1="14750" x2="57227" y2="14750"/>
                        <a14:foregroundMark x1="56250" y1="24250" x2="56250" y2="24250"/>
                        <a14:foregroundMark x1="54102" y1="29250" x2="54102" y2="29250"/>
                        <a14:foregroundMark x1="53125" y1="37750" x2="53125" y2="37750"/>
                        <a14:foregroundMark x1="52441" y1="43250" x2="52441" y2="43250"/>
                        <a14:foregroundMark x1="50098" y1="45750" x2="50098" y2="45750"/>
                        <a14:foregroundMark x1="55566" y1="46000" x2="55566" y2="46000"/>
                        <a14:foregroundMark x1="43359" y1="8250" x2="43359" y2="8250"/>
                        <a14:foregroundMark x1="24316" y1="77000" x2="24316" y2="77000"/>
                        <a14:foregroundMark x1="24316" y1="77000" x2="24316" y2="77000"/>
                        <a14:foregroundMark x1="25293" y1="75250" x2="25293" y2="75250"/>
                        <a14:foregroundMark x1="23340" y1="81250" x2="23340" y2="81250"/>
                        <a14:foregroundMark x1="22168" y1="83250" x2="24707" y2="74500"/>
                        <a14:foregroundMark x1="20410" y1="65000" x2="20605" y2="88500"/>
                        <a14:foregroundMark x1="20313" y1="58750" x2="20410" y2="62000"/>
                        <a14:foregroundMark x1="20020" y1="59250" x2="20215" y2="88500"/>
                        <a14:foregroundMark x1="83789" y1="58000" x2="84082" y2="77000"/>
                        <a14:foregroundMark x1="84082" y1="77000" x2="80957" y2="88000"/>
                        <a14:foregroundMark x1="80957" y1="88000" x2="79980" y2="88000"/>
                        <a14:foregroundMark x1="57813" y1="21250" x2="57813" y2="21250"/>
                        <a14:foregroundMark x1="60645" y1="43250" x2="60645" y2="43250"/>
                        <a14:foregroundMark x1="60645" y1="43250" x2="60645" y2="43250"/>
                        <a14:foregroundMark x1="60645" y1="43250" x2="60645" y2="43250"/>
                        <a14:foregroundMark x1="55957" y1="25250" x2="55957" y2="25250"/>
                        <a14:foregroundMark x1="55957" y1="25250" x2="55957" y2="25250"/>
                        <a14:foregroundMark x1="57129" y1="13750" x2="59473" y2="43250"/>
                        <a14:foregroundMark x1="50000" y1="6750" x2="56836" y2="7000"/>
                        <a14:foregroundMark x1="56836" y1="7000" x2="59961" y2="19250"/>
                        <a14:foregroundMark x1="59961" y1="19250" x2="60254" y2="24500"/>
                        <a14:foregroundMark x1="50879" y1="44500" x2="55859" y2="45250"/>
                        <a14:foregroundMark x1="59473" y1="11250" x2="58984" y2="9750"/>
                        <a14:foregroundMark x1="60938" y1="7500" x2="61035" y2="8500"/>
                        <a14:foregroundMark x1="56934" y1="46000" x2="56934" y2="46000"/>
                        <a14:foregroundMark x1="61035" y1="7500" x2="61035" y2="7500"/>
                        <a14:foregroundMark x1="61035" y1="7500" x2="61035" y2="7500"/>
                        <a14:foregroundMark x1="59961" y1="5250" x2="59961" y2="5250"/>
                        <a14:foregroundMark x1="59961" y1="5250" x2="59961" y2="5250"/>
                        <a14:foregroundMark x1="61328" y1="5250" x2="61328" y2="5250"/>
                        <a14:foregroundMark x1="48438" y1="7250" x2="48438" y2="7250"/>
                        <a14:foregroundMark x1="47852" y1="5000" x2="47852" y2="5000"/>
                        <a14:foregroundMark x1="47266" y1="4500" x2="47266" y2="4500"/>
                        <a14:backgroundMark x1="45020" y1="54000" x2="60645" y2="55250"/>
                        <a14:backgroundMark x1="45996" y1="1250" x2="63477" y2="1750"/>
                        <a14:backgroundMark x1="62207" y1="31250" x2="62207" y2="31250"/>
                        <a14:backgroundMark x1="62109" y1="32000" x2="62109" y2="32000"/>
                        <a14:backgroundMark x1="46777" y1="6000" x2="46777" y2="6000"/>
                        <a14:backgroundMark x1="47168" y1="4000" x2="47168" y2="4000"/>
                        <a14:backgroundMark x1="46875" y1="5750" x2="46875" y2="5750"/>
                      </a14:backgroundRemoval>
                    </a14:imgEffect>
                  </a14:imgLayer>
                </a14:imgProps>
              </a:ext>
            </a:extLst>
          </a:blip>
          <a:srcRect l="18750" r="12927"/>
          <a:stretch/>
        </p:blipFill>
        <p:spPr>
          <a:xfrm>
            <a:off x="397742" y="258302"/>
            <a:ext cx="4876800" cy="27881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15E9ED6-1CAD-2A16-AC38-AE54B54498CA}"/>
              </a:ext>
            </a:extLst>
          </p:cNvPr>
          <p:cNvSpPr txBox="1"/>
          <p:nvPr/>
        </p:nvSpPr>
        <p:spPr>
          <a:xfrm>
            <a:off x="5274542" y="2030831"/>
            <a:ext cx="6283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effectLst/>
              </a:rPr>
              <a:t>Para dar cumplimento el </a:t>
            </a:r>
            <a:r>
              <a:rPr lang="es-ES" sz="2000" b="0" i="0" dirty="0" err="1">
                <a:effectLst/>
              </a:rPr>
              <a:t>Inderhuila</a:t>
            </a:r>
            <a:r>
              <a:rPr lang="es-ES" sz="2000" dirty="0"/>
              <a:t>, a través de su pagina Web  creó el botón de Transparencia y acceso a la Información Publica. </a:t>
            </a:r>
            <a:endParaRPr lang="es-CO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ED70DB-C5E6-87F8-FEFC-14A632F36217}"/>
              </a:ext>
            </a:extLst>
          </p:cNvPr>
          <p:cNvSpPr txBox="1"/>
          <p:nvPr/>
        </p:nvSpPr>
        <p:spPr>
          <a:xfrm>
            <a:off x="5274542" y="3429000"/>
            <a:ext cx="62835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effectLst/>
              </a:rPr>
              <a:t>En la vigencia 2022 se actualizó de  acuerdo a la Resolución 1519 de 2020, el MEN pone a disposición de la ciudadanía, grupos de interés y de valor la nueva sección de Transparencia y Acceso a la Información Pública, donde podrán conocer de primera mano la información del Ministerio de Educación Nacional.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18063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2" action="ppaction://hlinksldjump"/>
            <a:extLst>
              <a:ext uri="{FF2B5EF4-FFF2-40B4-BE49-F238E27FC236}">
                <a16:creationId xmlns:a16="http://schemas.microsoft.com/office/drawing/2014/main" id="{47BF2C47-7B58-70F2-EC8A-0883BBD33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9961" r="89844">
                        <a14:foregroundMark x1="20996" y1="64250" x2="20996" y2="64250"/>
                        <a14:foregroundMark x1="25586" y1="66500" x2="25586" y2="66500"/>
                        <a14:foregroundMark x1="28711" y1="66000" x2="28711" y2="66000"/>
                        <a14:foregroundMark x1="33398" y1="66000" x2="33398" y2="66000"/>
                        <a14:foregroundMark x1="34961" y1="66000" x2="34961" y2="66000"/>
                        <a14:foregroundMark x1="37500" y1="66750" x2="37500" y2="66750"/>
                        <a14:foregroundMark x1="40527" y1="65000" x2="40527" y2="65000"/>
                        <a14:foregroundMark x1="43164" y1="65000" x2="43164" y2="65000"/>
                        <a14:foregroundMark x1="45605" y1="65250" x2="45605" y2="65250"/>
                        <a14:foregroundMark x1="49121" y1="65750" x2="49121" y2="65750"/>
                        <a14:foregroundMark x1="51855" y1="65750" x2="51855" y2="65750"/>
                        <a14:foregroundMark x1="59766" y1="45750" x2="59766" y2="45750"/>
                        <a14:foregroundMark x1="59766" y1="45750" x2="59766" y2="45750"/>
                        <a14:foregroundMark x1="59766" y1="45750" x2="59766" y2="4575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58398" y1="41250" x2="58398" y2="41250"/>
                        <a14:foregroundMark x1="58984" y1="26500" x2="58984" y2="26500"/>
                        <a14:foregroundMark x1="58984" y1="26500" x2="58984" y2="26500"/>
                        <a14:foregroundMark x1="56543" y1="17250" x2="56543" y2="17250"/>
                        <a14:foregroundMark x1="53516" y1="14750" x2="53516" y2="14750"/>
                        <a14:foregroundMark x1="55371" y1="9250" x2="55371" y2="9250"/>
                        <a14:foregroundMark x1="57227" y1="14750" x2="57227" y2="14750"/>
                        <a14:foregroundMark x1="56250" y1="24250" x2="56250" y2="24250"/>
                        <a14:foregroundMark x1="54102" y1="29250" x2="54102" y2="29250"/>
                        <a14:foregroundMark x1="53125" y1="37750" x2="53125" y2="37750"/>
                        <a14:foregroundMark x1="52441" y1="43250" x2="52441" y2="43250"/>
                        <a14:foregroundMark x1="50098" y1="45750" x2="50098" y2="45750"/>
                        <a14:foregroundMark x1="55566" y1="46000" x2="55566" y2="46000"/>
                        <a14:foregroundMark x1="43359" y1="8250" x2="43359" y2="8250"/>
                        <a14:foregroundMark x1="24316" y1="77000" x2="24316" y2="77000"/>
                        <a14:foregroundMark x1="24316" y1="77000" x2="24316" y2="77000"/>
                        <a14:foregroundMark x1="25293" y1="75250" x2="25293" y2="75250"/>
                        <a14:foregroundMark x1="23340" y1="81250" x2="23340" y2="81250"/>
                        <a14:foregroundMark x1="22168" y1="83250" x2="24707" y2="74500"/>
                        <a14:foregroundMark x1="20410" y1="65000" x2="20605" y2="88500"/>
                        <a14:foregroundMark x1="20313" y1="58750" x2="20410" y2="62000"/>
                        <a14:foregroundMark x1="20020" y1="59250" x2="20215" y2="88500"/>
                        <a14:foregroundMark x1="83789" y1="58000" x2="84082" y2="77000"/>
                        <a14:foregroundMark x1="84082" y1="77000" x2="80957" y2="88000"/>
                        <a14:foregroundMark x1="80957" y1="88000" x2="79980" y2="88000"/>
                        <a14:foregroundMark x1="57813" y1="21250" x2="57813" y2="21250"/>
                        <a14:foregroundMark x1="60645" y1="43250" x2="60645" y2="43250"/>
                        <a14:foregroundMark x1="60645" y1="43250" x2="60645" y2="43250"/>
                        <a14:foregroundMark x1="60645" y1="43250" x2="60645" y2="43250"/>
                        <a14:foregroundMark x1="55957" y1="25250" x2="55957" y2="25250"/>
                        <a14:foregroundMark x1="55957" y1="25250" x2="55957" y2="25250"/>
                        <a14:foregroundMark x1="57129" y1="13750" x2="59473" y2="43250"/>
                        <a14:foregroundMark x1="50000" y1="6750" x2="56836" y2="7000"/>
                        <a14:foregroundMark x1="56836" y1="7000" x2="59961" y2="19250"/>
                        <a14:foregroundMark x1="59961" y1="19250" x2="60254" y2="24500"/>
                        <a14:foregroundMark x1="50879" y1="44500" x2="55859" y2="45250"/>
                        <a14:foregroundMark x1="59473" y1="11250" x2="58984" y2="9750"/>
                        <a14:foregroundMark x1="60938" y1="7500" x2="61035" y2="8500"/>
                        <a14:foregroundMark x1="56934" y1="46000" x2="56934" y2="46000"/>
                        <a14:foregroundMark x1="61035" y1="7500" x2="61035" y2="7500"/>
                        <a14:foregroundMark x1="61035" y1="7500" x2="61035" y2="7500"/>
                        <a14:foregroundMark x1="59961" y1="5250" x2="59961" y2="5250"/>
                        <a14:foregroundMark x1="59961" y1="5250" x2="59961" y2="5250"/>
                        <a14:foregroundMark x1="61328" y1="5250" x2="61328" y2="5250"/>
                        <a14:foregroundMark x1="48438" y1="7250" x2="48438" y2="7250"/>
                        <a14:foregroundMark x1="47852" y1="5000" x2="47852" y2="5000"/>
                        <a14:foregroundMark x1="47266" y1="4500" x2="47266" y2="4500"/>
                        <a14:backgroundMark x1="45020" y1="54000" x2="60645" y2="55250"/>
                        <a14:backgroundMark x1="45996" y1="1250" x2="63477" y2="1750"/>
                        <a14:backgroundMark x1="62207" y1="31250" x2="62207" y2="31250"/>
                        <a14:backgroundMark x1="62109" y1="32000" x2="62109" y2="32000"/>
                        <a14:backgroundMark x1="46777" y1="6000" x2="46777" y2="6000"/>
                        <a14:backgroundMark x1="47168" y1="4000" x2="47168" y2="4000"/>
                        <a14:backgroundMark x1="46875" y1="5750" x2="46875" y2="5750"/>
                      </a14:backgroundRemoval>
                    </a14:imgEffect>
                  </a14:imgLayer>
                </a14:imgProps>
              </a:ext>
            </a:extLst>
          </a:blip>
          <a:srcRect l="18750" r="12927"/>
          <a:stretch/>
        </p:blipFill>
        <p:spPr>
          <a:xfrm>
            <a:off x="397742" y="258302"/>
            <a:ext cx="2677967" cy="15310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A0CA2C-C1EE-8CB5-C22E-891BAFDC9E76}"/>
              </a:ext>
            </a:extLst>
          </p:cNvPr>
          <p:cNvSpPr txBox="1"/>
          <p:nvPr/>
        </p:nvSpPr>
        <p:spPr>
          <a:xfrm>
            <a:off x="536865" y="1789365"/>
            <a:ext cx="611678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4B4B4B"/>
                </a:solidFill>
                <a:effectLst/>
              </a:rPr>
              <a:t>De acuerdo a la Ley 1712 de 2014 y a la Resolución 1519 de 2020, MinTIC pone a disposición de los ciudadanos, sector TIC e interesados, la nueva sección de Transparencia y Acceso a la Información Pública Nacional, donde podrán conocer de primera mano la información del </a:t>
            </a:r>
            <a:r>
              <a:rPr lang="es-ES" sz="2000" b="0" i="0" dirty="0" err="1">
                <a:solidFill>
                  <a:srgbClr val="4B4B4B"/>
                </a:solidFill>
                <a:effectLst/>
              </a:rPr>
              <a:t>Inderhuila</a:t>
            </a:r>
            <a:r>
              <a:rPr lang="es-ES" sz="2000" b="0" i="0" dirty="0">
                <a:solidFill>
                  <a:srgbClr val="4B4B4B"/>
                </a:solidFill>
                <a:effectLst/>
              </a:rPr>
              <a:t>.</a:t>
            </a:r>
          </a:p>
          <a:p>
            <a:pPr algn="just"/>
            <a:r>
              <a:rPr lang="es-ES" sz="2000" b="0" i="0" dirty="0">
                <a:solidFill>
                  <a:srgbClr val="4B4B4B"/>
                </a:solidFill>
                <a:effectLst/>
              </a:rPr>
              <a:t>Según lo dicta la Ley, la información generada por la entidad  no podrá ser reservada o limitada, por el contrario, es de carácter público. En este sitio se proporciona y facilita el acceso a la misma en los términos más amplios posibles en el momento.</a:t>
            </a:r>
          </a:p>
          <a:p>
            <a:pPr algn="just"/>
            <a:endParaRPr lang="es-ES" dirty="0">
              <a:solidFill>
                <a:srgbClr val="4B4B4B"/>
              </a:solidFill>
              <a:latin typeface="Work Sans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C2E743D-0686-409C-0DD2-8E133693833F}"/>
              </a:ext>
            </a:extLst>
          </p:cNvPr>
          <p:cNvSpPr/>
          <p:nvPr/>
        </p:nvSpPr>
        <p:spPr>
          <a:xfrm>
            <a:off x="7303076" y="4332848"/>
            <a:ext cx="3796145" cy="5818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5"/>
              </a:rPr>
              <a:t>Transparencia y acceso a la Información Pública 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5102F8-3256-812D-B07B-459363452438}"/>
              </a:ext>
            </a:extLst>
          </p:cNvPr>
          <p:cNvSpPr txBox="1"/>
          <p:nvPr/>
        </p:nvSpPr>
        <p:spPr>
          <a:xfrm>
            <a:off x="7190509" y="3347963"/>
            <a:ext cx="44646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i="0" dirty="0">
                <a:solidFill>
                  <a:srgbClr val="4B4B4B"/>
                </a:solidFill>
                <a:effectLst/>
              </a:rPr>
              <a:t>Por medio de este Link podrán consultar la información en la Pagina </a:t>
            </a:r>
          </a:p>
          <a:p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1D56C2-0CD1-9B47-A8EE-1C537EE6E9F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65" y="504756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4D720633-D950-3C5E-D15D-14ECF6663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5" b="98866" l="10000" r="97732">
                        <a14:foregroundMark x1="42887" y1="21959" x2="60309" y2="15876"/>
                        <a14:foregroundMark x1="60309" y1="15876" x2="74227" y2="46495"/>
                        <a14:foregroundMark x1="74227" y1="46495" x2="68144" y2="82680"/>
                        <a14:foregroundMark x1="68144" y1="82680" x2="68557" y2="83093"/>
                        <a14:foregroundMark x1="55052" y1="91237" x2="77010" y2="89897"/>
                        <a14:foregroundMark x1="77010" y1="89897" x2="88247" y2="74639"/>
                        <a14:foregroundMark x1="88247" y1="74639" x2="89691" y2="41340"/>
                        <a14:foregroundMark x1="89691" y1="41340" x2="89691" y2="41340"/>
                        <a14:foregroundMark x1="76186" y1="9381" x2="90000" y2="40206"/>
                        <a14:foregroundMark x1="90000" y1="40206" x2="87938" y2="71753"/>
                        <a14:foregroundMark x1="87938" y1="71753" x2="91443" y2="86289"/>
                        <a14:foregroundMark x1="65773" y1="11649" x2="93299" y2="69278"/>
                        <a14:foregroundMark x1="93299" y1="69278" x2="94639" y2="86701"/>
                        <a14:foregroundMark x1="94639" y1="86701" x2="94639" y2="86701"/>
                        <a14:foregroundMark x1="92371" y1="13402" x2="93711" y2="79691"/>
                        <a14:foregroundMark x1="93711" y1="79691" x2="86907" y2="96186"/>
                        <a14:foregroundMark x1="86907" y1="96186" x2="66701" y2="95773"/>
                        <a14:foregroundMark x1="60000" y1="97938" x2="93402" y2="95052"/>
                        <a14:foregroundMark x1="93402" y1="95052" x2="95052" y2="63299"/>
                        <a14:foregroundMark x1="97320" y1="20206" x2="97732" y2="86289"/>
                        <a14:foregroundMark x1="38351" y1="25979" x2="37526" y2="39485"/>
                        <a14:foregroundMark x1="61753" y1="8041" x2="82371" y2="4124"/>
                        <a14:foregroundMark x1="82371" y1="4124" x2="89691" y2="5773"/>
                        <a14:foregroundMark x1="55876" y1="67423" x2="52268" y2="93505"/>
                        <a14:foregroundMark x1="48763" y1="89897" x2="56392" y2="98866"/>
                        <a14:foregroundMark x1="36598" y1="44021" x2="30722" y2="59897"/>
                        <a14:foregroundMark x1="30722" y1="59897" x2="31649" y2="69175"/>
                        <a14:foregroundMark x1="44227" y1="75052" x2="48247" y2="74124"/>
                        <a14:foregroundMark x1="41031" y1="73711" x2="49175" y2="72784"/>
                        <a14:foregroundMark x1="42371" y1="78144" x2="47320" y2="78144"/>
                        <a14:foregroundMark x1="77526" y1="2577" x2="85155" y2="2165"/>
                        <a14:foregroundMark x1="30309" y1="28660" x2="30309" y2="28660"/>
                        <a14:foregroundMark x1="31649" y1="23299" x2="31649" y2="23299"/>
                      </a14:backgroundRemoval>
                    </a14:imgEffect>
                  </a14:imgLayer>
                </a14:imgProps>
              </a:ext>
            </a:extLst>
          </a:blip>
          <a:srcRect l="20786"/>
          <a:stretch/>
        </p:blipFill>
        <p:spPr>
          <a:xfrm>
            <a:off x="221672" y="1048515"/>
            <a:ext cx="3685309" cy="4760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A3B472-851F-5CB0-D1BE-7508283F1CD4}"/>
              </a:ext>
            </a:extLst>
          </p:cNvPr>
          <p:cNvSpPr txBox="1"/>
          <p:nvPr/>
        </p:nvSpPr>
        <p:spPr>
          <a:xfrm>
            <a:off x="4370853" y="1549392"/>
            <a:ext cx="6283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effectLst/>
              </a:rPr>
              <a:t>El CONPES 3995 de 2020 define el concepto de </a:t>
            </a:r>
            <a:r>
              <a:rPr lang="es-ES" sz="2000" b="1" i="0" dirty="0">
                <a:effectLst/>
              </a:rPr>
              <a:t>seguridad digital</a:t>
            </a:r>
            <a:r>
              <a:rPr lang="es-ES" sz="2000" b="0" i="0" dirty="0">
                <a:effectLst/>
              </a:rPr>
              <a:t> como “la situación de normalidad y de tranquilidad en el entorno </a:t>
            </a:r>
            <a:r>
              <a:rPr lang="es-ES" sz="2000" b="1" i="0" dirty="0">
                <a:effectLst/>
              </a:rPr>
              <a:t>digital</a:t>
            </a:r>
            <a:r>
              <a:rPr lang="es-ES" sz="2000" b="0" i="0" dirty="0">
                <a:effectLst/>
              </a:rPr>
              <a:t> (ciberespacio), derivada de la realización de los fines esenciales del Estado mediante: La gestión del riesgo de </a:t>
            </a:r>
            <a:r>
              <a:rPr lang="es-ES" sz="2000" b="1" i="0" dirty="0">
                <a:effectLst/>
              </a:rPr>
              <a:t>seguridad digital</a:t>
            </a:r>
            <a:r>
              <a:rPr lang="es-ES" sz="2000" b="0" i="0" dirty="0">
                <a:effectLst/>
              </a:rPr>
              <a:t>.</a:t>
            </a:r>
            <a:endParaRPr lang="es-CO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40F58F-7B3D-7CFA-02F9-0CDB70E26256}"/>
              </a:ext>
            </a:extLst>
          </p:cNvPr>
          <p:cNvSpPr txBox="1"/>
          <p:nvPr/>
        </p:nvSpPr>
        <p:spPr>
          <a:xfrm>
            <a:off x="4370853" y="3677392"/>
            <a:ext cx="62835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dirty="0">
                <a:effectLst/>
              </a:rPr>
              <a:t>¿Cuáles son los tipos de seguridad digital?</a:t>
            </a:r>
          </a:p>
          <a:p>
            <a:pPr algn="just"/>
            <a:r>
              <a:rPr lang="es-ES" sz="2000" b="1" i="0" dirty="0">
                <a:effectLst/>
              </a:rPr>
              <a:t>Existen tres tipos de seguridad informática y todos deben tomarse en cuenta a la hora de protegernos de las amenazas.</a:t>
            </a:r>
            <a:endParaRPr lang="es-ES" sz="2000" b="0" i="0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i="0" dirty="0">
                <a:effectLst/>
              </a:rPr>
              <a:t>Seguridad</a:t>
            </a:r>
            <a:r>
              <a:rPr lang="es-ES" sz="2000" b="0" i="0" dirty="0">
                <a:effectLst/>
              </a:rPr>
              <a:t> de Red. Proteger la red es igual de importante que proteger los equipos propiamente dichos. 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i="0" dirty="0">
                <a:effectLst/>
              </a:rPr>
              <a:t>Seguridad</a:t>
            </a:r>
            <a:r>
              <a:rPr lang="es-ES" sz="2000" b="0" i="0" dirty="0">
                <a:effectLst/>
              </a:rPr>
              <a:t> de Software. 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i="0" dirty="0">
                <a:effectLst/>
              </a:rPr>
              <a:t>Seguridad</a:t>
            </a:r>
            <a:r>
              <a:rPr lang="es-ES" sz="2000" b="0" i="0" dirty="0">
                <a:effectLst/>
              </a:rPr>
              <a:t> de Hardware.</a:t>
            </a:r>
          </a:p>
        </p:txBody>
      </p:sp>
    </p:spTree>
    <p:extLst>
      <p:ext uri="{BB962C8B-B14F-4D97-AF65-F5344CB8AC3E}">
        <p14:creationId xmlns:p14="http://schemas.microsoft.com/office/powerpoint/2010/main" val="315237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4D720633-D950-3C5E-D15D-14ECF6663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5" b="98866" l="10000" r="97732">
                        <a14:foregroundMark x1="42887" y1="21959" x2="60309" y2="15876"/>
                        <a14:foregroundMark x1="60309" y1="15876" x2="74227" y2="46495"/>
                        <a14:foregroundMark x1="74227" y1="46495" x2="68144" y2="82680"/>
                        <a14:foregroundMark x1="68144" y1="82680" x2="68557" y2="83093"/>
                        <a14:foregroundMark x1="55052" y1="91237" x2="77010" y2="89897"/>
                        <a14:foregroundMark x1="77010" y1="89897" x2="88247" y2="74639"/>
                        <a14:foregroundMark x1="88247" y1="74639" x2="89691" y2="41340"/>
                        <a14:foregroundMark x1="89691" y1="41340" x2="89691" y2="41340"/>
                        <a14:foregroundMark x1="76186" y1="9381" x2="90000" y2="40206"/>
                        <a14:foregroundMark x1="90000" y1="40206" x2="87938" y2="71753"/>
                        <a14:foregroundMark x1="87938" y1="71753" x2="91443" y2="86289"/>
                        <a14:foregroundMark x1="65773" y1="11649" x2="93299" y2="69278"/>
                        <a14:foregroundMark x1="93299" y1="69278" x2="94639" y2="86701"/>
                        <a14:foregroundMark x1="94639" y1="86701" x2="94639" y2="86701"/>
                        <a14:foregroundMark x1="92371" y1="13402" x2="93711" y2="79691"/>
                        <a14:foregroundMark x1="93711" y1="79691" x2="86907" y2="96186"/>
                        <a14:foregroundMark x1="86907" y1="96186" x2="66701" y2="95773"/>
                        <a14:foregroundMark x1="60000" y1="97938" x2="93402" y2="95052"/>
                        <a14:foregroundMark x1="93402" y1="95052" x2="95052" y2="63299"/>
                        <a14:foregroundMark x1="97320" y1="20206" x2="97732" y2="86289"/>
                        <a14:foregroundMark x1="38351" y1="25979" x2="37526" y2="39485"/>
                        <a14:foregroundMark x1="61753" y1="8041" x2="82371" y2="4124"/>
                        <a14:foregroundMark x1="82371" y1="4124" x2="89691" y2="5773"/>
                        <a14:foregroundMark x1="55876" y1="67423" x2="52268" y2="93505"/>
                        <a14:foregroundMark x1="48763" y1="89897" x2="56392" y2="98866"/>
                        <a14:foregroundMark x1="36598" y1="44021" x2="30722" y2="59897"/>
                        <a14:foregroundMark x1="30722" y1="59897" x2="31649" y2="69175"/>
                        <a14:foregroundMark x1="44227" y1="75052" x2="48247" y2="74124"/>
                        <a14:foregroundMark x1="41031" y1="73711" x2="49175" y2="72784"/>
                        <a14:foregroundMark x1="42371" y1="78144" x2="47320" y2="78144"/>
                        <a14:foregroundMark x1="77526" y1="2577" x2="85155" y2="2165"/>
                        <a14:foregroundMark x1="30309" y1="28660" x2="30309" y2="28660"/>
                        <a14:foregroundMark x1="31649" y1="23299" x2="31649" y2="23299"/>
                      </a14:backgroundRemoval>
                    </a14:imgEffect>
                  </a14:imgLayer>
                </a14:imgProps>
              </a:ext>
            </a:extLst>
          </a:blip>
          <a:srcRect l="20786"/>
          <a:stretch/>
        </p:blipFill>
        <p:spPr>
          <a:xfrm>
            <a:off x="277091" y="1555743"/>
            <a:ext cx="2552700" cy="3297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EBD1B2-0742-5DEF-35EB-BC12A94350BF}"/>
              </a:ext>
            </a:extLst>
          </p:cNvPr>
          <p:cNvSpPr txBox="1"/>
          <p:nvPr/>
        </p:nvSpPr>
        <p:spPr>
          <a:xfrm>
            <a:off x="3141518" y="765742"/>
            <a:ext cx="68614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¿Qué son los delitos Informáticos?</a:t>
            </a:r>
          </a:p>
          <a:p>
            <a:pPr algn="just"/>
            <a:r>
              <a:rPr lang="es-ES" b="1" dirty="0"/>
              <a:t> </a:t>
            </a:r>
          </a:p>
          <a:p>
            <a:pPr algn="just"/>
            <a:r>
              <a:rPr lang="es-ES" dirty="0"/>
              <a:t>Delitos informáticos: Falsificación informática mediante la introducción, borrado o supresión de datos informáticos.</a:t>
            </a:r>
          </a:p>
          <a:p>
            <a:pPr algn="just"/>
            <a:r>
              <a:rPr lang="es-ES" dirty="0"/>
              <a:t>Algunos ejemplos de este grupo de delitos son: el robo de identidades, la conexión a redes no autorizadas y la utilización de spyware y de </a:t>
            </a:r>
            <a:r>
              <a:rPr lang="es-ES" dirty="0" err="1"/>
              <a:t>keylogger</a:t>
            </a:r>
            <a:r>
              <a:rPr lang="es-ES" dirty="0"/>
              <a:t>. </a:t>
            </a:r>
          </a:p>
          <a:p>
            <a:pPr algn="just"/>
            <a:endParaRPr lang="es-ES" dirty="0"/>
          </a:p>
          <a:p>
            <a:pPr algn="just"/>
            <a:r>
              <a:rPr lang="es-CO" b="0" i="0" u="none" strike="noStrike" dirty="0">
                <a:solidFill>
                  <a:srgbClr val="007BFF"/>
                </a:solidFill>
                <a:effectLst/>
                <a:latin typeface="Work Sans" pitchFamily="2" charset="0"/>
                <a:hlinkClick r:id="rId5"/>
              </a:rPr>
              <a:t>Ver video explicativo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628BB7-26F1-B10C-C761-5FD7EE83F4B9}"/>
              </a:ext>
            </a:extLst>
          </p:cNvPr>
          <p:cNvSpPr txBox="1"/>
          <p:nvPr/>
        </p:nvSpPr>
        <p:spPr>
          <a:xfrm>
            <a:off x="3141518" y="3818570"/>
            <a:ext cx="61167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292929"/>
                </a:solidFill>
                <a:effectLst/>
              </a:rPr>
              <a:t>¿Cómo puedes proteger tu información en dispositivos electrónicos y en la nube?</a:t>
            </a:r>
          </a:p>
          <a:p>
            <a:pPr algn="l"/>
            <a:endParaRPr lang="es-ES" b="1" i="0" dirty="0">
              <a:solidFill>
                <a:srgbClr val="292929"/>
              </a:solidFill>
              <a:effectLst/>
            </a:endParaRPr>
          </a:p>
          <a:p>
            <a:pPr algn="l"/>
            <a:r>
              <a:rPr lang="es-ES" b="0" i="0" dirty="0">
                <a:solidFill>
                  <a:srgbClr val="292929"/>
                </a:solidFill>
                <a:effectLst/>
              </a:rPr>
              <a:t>Érika Prieto, experta de Microsoft, te invita a escucharla en esta conferencia en la que comparte buenas prácticas para lograr que tu información sea menos vulnerable.</a:t>
            </a:r>
          </a:p>
          <a:p>
            <a:pPr algn="l"/>
            <a:endParaRPr lang="es-ES" dirty="0">
              <a:solidFill>
                <a:srgbClr val="292929"/>
              </a:solidFill>
            </a:endParaRPr>
          </a:p>
          <a:p>
            <a:pPr algn="l"/>
            <a:r>
              <a:rPr lang="es-CO" b="0" i="0" u="sng" dirty="0">
                <a:solidFill>
                  <a:srgbClr val="0056B3"/>
                </a:solidFill>
                <a:effectLst/>
                <a:latin typeface="Work Sans" pitchFamily="2" charset="0"/>
                <a:hlinkClick r:id="rId6"/>
              </a:rPr>
              <a:t>Ver conferencia web</a:t>
            </a:r>
            <a:endParaRPr lang="es-ES" b="0" i="0" dirty="0">
              <a:solidFill>
                <a:srgbClr val="2929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8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4D720633-D950-3C5E-D15D-14ECF6663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5" b="98866" l="10000" r="97732">
                        <a14:foregroundMark x1="42887" y1="21959" x2="60309" y2="15876"/>
                        <a14:foregroundMark x1="60309" y1="15876" x2="74227" y2="46495"/>
                        <a14:foregroundMark x1="74227" y1="46495" x2="68144" y2="82680"/>
                        <a14:foregroundMark x1="68144" y1="82680" x2="68557" y2="83093"/>
                        <a14:foregroundMark x1="55052" y1="91237" x2="77010" y2="89897"/>
                        <a14:foregroundMark x1="77010" y1="89897" x2="88247" y2="74639"/>
                        <a14:foregroundMark x1="88247" y1="74639" x2="89691" y2="41340"/>
                        <a14:foregroundMark x1="89691" y1="41340" x2="89691" y2="41340"/>
                        <a14:foregroundMark x1="76186" y1="9381" x2="90000" y2="40206"/>
                        <a14:foregroundMark x1="90000" y1="40206" x2="87938" y2="71753"/>
                        <a14:foregroundMark x1="87938" y1="71753" x2="91443" y2="86289"/>
                        <a14:foregroundMark x1="65773" y1="11649" x2="93299" y2="69278"/>
                        <a14:foregroundMark x1="93299" y1="69278" x2="94639" y2="86701"/>
                        <a14:foregroundMark x1="94639" y1="86701" x2="94639" y2="86701"/>
                        <a14:foregroundMark x1="92371" y1="13402" x2="93711" y2="79691"/>
                        <a14:foregroundMark x1="93711" y1="79691" x2="86907" y2="96186"/>
                        <a14:foregroundMark x1="86907" y1="96186" x2="66701" y2="95773"/>
                        <a14:foregroundMark x1="60000" y1="97938" x2="93402" y2="95052"/>
                        <a14:foregroundMark x1="93402" y1="95052" x2="95052" y2="63299"/>
                        <a14:foregroundMark x1="97320" y1="20206" x2="97732" y2="86289"/>
                        <a14:foregroundMark x1="38351" y1="25979" x2="37526" y2="39485"/>
                        <a14:foregroundMark x1="61753" y1="8041" x2="82371" y2="4124"/>
                        <a14:foregroundMark x1="82371" y1="4124" x2="89691" y2="5773"/>
                        <a14:foregroundMark x1="55876" y1="67423" x2="52268" y2="93505"/>
                        <a14:foregroundMark x1="48763" y1="89897" x2="56392" y2="98866"/>
                        <a14:foregroundMark x1="36598" y1="44021" x2="30722" y2="59897"/>
                        <a14:foregroundMark x1="30722" y1="59897" x2="31649" y2="69175"/>
                        <a14:foregroundMark x1="44227" y1="75052" x2="48247" y2="74124"/>
                        <a14:foregroundMark x1="41031" y1="73711" x2="49175" y2="72784"/>
                        <a14:foregroundMark x1="42371" y1="78144" x2="47320" y2="78144"/>
                        <a14:foregroundMark x1="77526" y1="2577" x2="85155" y2="2165"/>
                        <a14:foregroundMark x1="30309" y1="28660" x2="30309" y2="28660"/>
                        <a14:foregroundMark x1="31649" y1="23299" x2="31649" y2="23299"/>
                      </a14:backgroundRemoval>
                    </a14:imgEffect>
                  </a14:imgLayer>
                </a14:imgProps>
              </a:ext>
            </a:extLst>
          </a:blip>
          <a:srcRect l="20786"/>
          <a:stretch/>
        </p:blipFill>
        <p:spPr>
          <a:xfrm>
            <a:off x="401782" y="298925"/>
            <a:ext cx="2313710" cy="2989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C2BFCB-3B26-5432-12CA-7D504F0BE173}"/>
              </a:ext>
            </a:extLst>
          </p:cNvPr>
          <p:cNvSpPr txBox="1"/>
          <p:nvPr/>
        </p:nvSpPr>
        <p:spPr>
          <a:xfrm>
            <a:off x="3210791" y="777777"/>
            <a:ext cx="61167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292929"/>
                </a:solidFill>
                <a:effectLst/>
              </a:rPr>
              <a:t>¿Sabes qué son las netiquetas?</a:t>
            </a:r>
          </a:p>
          <a:p>
            <a:pPr algn="l"/>
            <a:endParaRPr lang="es-ES" b="1" i="0" dirty="0">
              <a:solidFill>
                <a:srgbClr val="292929"/>
              </a:solidFill>
              <a:effectLst/>
            </a:endParaRPr>
          </a:p>
          <a:p>
            <a:pPr algn="just"/>
            <a:r>
              <a:rPr lang="es-ES" b="0" i="0" dirty="0">
                <a:solidFill>
                  <a:srgbClr val="292929"/>
                </a:solidFill>
                <a:effectLst/>
              </a:rPr>
              <a:t>La netiquetas son normas de comportamientos adecuado en internet y resultan muy útiles para crear ambientes virtuales respetuosos y confiables. Este micro contenido es inclusivo porque cuenta con adaptación a Lengua de Señas Colombiana.</a:t>
            </a:r>
          </a:p>
          <a:p>
            <a:pPr algn="just"/>
            <a:endParaRPr lang="es-ES" dirty="0">
              <a:solidFill>
                <a:srgbClr val="292929"/>
              </a:solidFill>
            </a:endParaRPr>
          </a:p>
          <a:p>
            <a:pPr algn="just"/>
            <a:r>
              <a:rPr lang="es-ES" dirty="0">
                <a:solidFill>
                  <a:srgbClr val="292929"/>
                </a:solidFill>
                <a:hlinkClick r:id="rId5"/>
              </a:rPr>
              <a:t>Netiquetas </a:t>
            </a:r>
            <a:endParaRPr lang="es-ES" b="0" i="0" dirty="0">
              <a:solidFill>
                <a:srgbClr val="292929"/>
              </a:solidFill>
              <a:effectLst/>
            </a:endParaRP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A8C87A-9250-D9C0-7DFE-712512815C4E}"/>
              </a:ext>
            </a:extLst>
          </p:cNvPr>
          <p:cNvSpPr txBox="1"/>
          <p:nvPr/>
        </p:nvSpPr>
        <p:spPr>
          <a:xfrm>
            <a:off x="3210791" y="3287956"/>
            <a:ext cx="61167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292929"/>
                </a:solidFill>
                <a:effectLst/>
              </a:rPr>
              <a:t>¿Qué riesgos existen en las redes sociales?</a:t>
            </a:r>
          </a:p>
          <a:p>
            <a:pPr algn="l"/>
            <a:endParaRPr lang="es-ES" b="1" i="0" dirty="0">
              <a:solidFill>
                <a:srgbClr val="292929"/>
              </a:solidFill>
              <a:effectLst/>
            </a:endParaRPr>
          </a:p>
          <a:p>
            <a:pPr algn="just"/>
            <a:r>
              <a:rPr lang="es-ES" b="0" i="0" dirty="0">
                <a:solidFill>
                  <a:srgbClr val="292929"/>
                </a:solidFill>
                <a:effectLst/>
              </a:rPr>
              <a:t>Las redes sociales son herramientas poderosas y su impacto depende del uso provechoso o dañino que les des. Este micro contenido es inclusivo porque cuenta con adaptación a Lengua de Señas Colombiana.</a:t>
            </a:r>
          </a:p>
          <a:p>
            <a:pPr algn="just"/>
            <a:endParaRPr lang="es-ES" dirty="0">
              <a:solidFill>
                <a:srgbClr val="292929"/>
              </a:solidFill>
            </a:endParaRPr>
          </a:p>
          <a:p>
            <a:pPr algn="just"/>
            <a:r>
              <a:rPr lang="es-ES" dirty="0">
                <a:solidFill>
                  <a:srgbClr val="292929"/>
                </a:solidFill>
                <a:hlinkClick r:id="rId6"/>
              </a:rPr>
              <a:t>Riesgos en las redes Sociales </a:t>
            </a:r>
            <a:endParaRPr lang="es-ES" dirty="0">
              <a:solidFill>
                <a:srgbClr val="292929"/>
              </a:solidFill>
            </a:endParaRPr>
          </a:p>
          <a:p>
            <a:pPr algn="just"/>
            <a:endParaRPr lang="es-ES" b="0" i="0" dirty="0">
              <a:solidFill>
                <a:srgbClr val="292929"/>
              </a:solidFill>
              <a:effectLst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25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636BD9C-A1D8-1F09-E5E9-4524F3650859}"/>
              </a:ext>
            </a:extLst>
          </p:cNvPr>
          <p:cNvSpPr/>
          <p:nvPr/>
        </p:nvSpPr>
        <p:spPr>
          <a:xfrm>
            <a:off x="7460088" y="4813476"/>
            <a:ext cx="3013948" cy="14317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4A594CF-4A4B-7A9A-B528-4FAD2921C0B3}"/>
              </a:ext>
            </a:extLst>
          </p:cNvPr>
          <p:cNvSpPr/>
          <p:nvPr/>
        </p:nvSpPr>
        <p:spPr>
          <a:xfrm>
            <a:off x="1061338" y="558979"/>
            <a:ext cx="2809343" cy="129609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F22A018C-D944-77C8-198D-22A2F8C1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53" y="2704027"/>
            <a:ext cx="1913346" cy="1713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hlinkClick r:id="rId2" action="ppaction://hlinksldjump"/>
            <a:extLst>
              <a:ext uri="{FF2B5EF4-FFF2-40B4-BE49-F238E27FC236}">
                <a16:creationId xmlns:a16="http://schemas.microsoft.com/office/drawing/2014/main" id="{FCA6A4A6-F8F0-700E-27F0-D3066687D107}"/>
              </a:ext>
            </a:extLst>
          </p:cNvPr>
          <p:cNvSpPr txBox="1"/>
          <p:nvPr/>
        </p:nvSpPr>
        <p:spPr>
          <a:xfrm>
            <a:off x="4695271" y="3223931"/>
            <a:ext cx="180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Comunicaciones estratégicas y TIC</a:t>
            </a:r>
            <a:endParaRPr lang="es-CO" b="1" dirty="0"/>
          </a:p>
        </p:txBody>
      </p:sp>
      <p:pic>
        <p:nvPicPr>
          <p:cNvPr id="4" name="Imagen 3">
            <a:hlinkClick r:id="rId4" action="ppaction://hlinksldjump"/>
            <a:extLst>
              <a:ext uri="{FF2B5EF4-FFF2-40B4-BE49-F238E27FC236}">
                <a16:creationId xmlns:a16="http://schemas.microsoft.com/office/drawing/2014/main" id="{82AEDE3A-AD87-AD55-8F93-1ED8854AB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494" y="469903"/>
            <a:ext cx="2259030" cy="1431780"/>
          </a:xfrm>
          <a:prstGeom prst="rect">
            <a:avLst/>
          </a:prstGeom>
        </p:spPr>
      </p:pic>
      <p:pic>
        <p:nvPicPr>
          <p:cNvPr id="5" name="Imagen 4">
            <a:hlinkClick r:id="rId6" action="ppaction://hlinksldjump"/>
            <a:extLst>
              <a:ext uri="{FF2B5EF4-FFF2-40B4-BE49-F238E27FC236}">
                <a16:creationId xmlns:a16="http://schemas.microsoft.com/office/drawing/2014/main" id="{1C3AD42A-E5CA-0814-03F0-CBB70866B9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5" b="98866" l="10000" r="97732">
                        <a14:foregroundMark x1="42887" y1="21959" x2="60309" y2="15876"/>
                        <a14:foregroundMark x1="60309" y1="15876" x2="74227" y2="46495"/>
                        <a14:foregroundMark x1="74227" y1="46495" x2="68144" y2="82680"/>
                        <a14:foregroundMark x1="68144" y1="82680" x2="68557" y2="83093"/>
                        <a14:foregroundMark x1="55052" y1="91237" x2="77010" y2="89897"/>
                        <a14:foregroundMark x1="77010" y1="89897" x2="88247" y2="74639"/>
                        <a14:foregroundMark x1="88247" y1="74639" x2="89691" y2="41340"/>
                        <a14:foregroundMark x1="89691" y1="41340" x2="89691" y2="41340"/>
                        <a14:foregroundMark x1="76186" y1="9381" x2="90000" y2="40206"/>
                        <a14:foregroundMark x1="90000" y1="40206" x2="87938" y2="71753"/>
                        <a14:foregroundMark x1="87938" y1="71753" x2="91443" y2="86289"/>
                        <a14:foregroundMark x1="65773" y1="11649" x2="93299" y2="69278"/>
                        <a14:foregroundMark x1="93299" y1="69278" x2="94639" y2="86701"/>
                        <a14:foregroundMark x1="94639" y1="86701" x2="94639" y2="86701"/>
                        <a14:foregroundMark x1="92371" y1="13402" x2="93711" y2="79691"/>
                        <a14:foregroundMark x1="93711" y1="79691" x2="86907" y2="96186"/>
                        <a14:foregroundMark x1="86907" y1="96186" x2="66701" y2="95773"/>
                        <a14:foregroundMark x1="60000" y1="97938" x2="93402" y2="95052"/>
                        <a14:foregroundMark x1="93402" y1="95052" x2="95052" y2="63299"/>
                        <a14:foregroundMark x1="97320" y1="20206" x2="97732" y2="86289"/>
                        <a14:foregroundMark x1="38351" y1="25979" x2="37526" y2="39485"/>
                        <a14:foregroundMark x1="61753" y1="8041" x2="82371" y2="4124"/>
                        <a14:foregroundMark x1="82371" y1="4124" x2="89691" y2="5773"/>
                        <a14:foregroundMark x1="55876" y1="67423" x2="52268" y2="93505"/>
                        <a14:foregroundMark x1="48763" y1="89897" x2="56392" y2="98866"/>
                        <a14:foregroundMark x1="36598" y1="44021" x2="30722" y2="59897"/>
                        <a14:foregroundMark x1="30722" y1="59897" x2="31649" y2="69175"/>
                        <a14:foregroundMark x1="44227" y1="75052" x2="48247" y2="74124"/>
                        <a14:foregroundMark x1="41031" y1="73711" x2="49175" y2="72784"/>
                        <a14:foregroundMark x1="42371" y1="78144" x2="47320" y2="78144"/>
                        <a14:foregroundMark x1="77526" y1="2577" x2="85155" y2="2165"/>
                        <a14:foregroundMark x1="30309" y1="28660" x2="30309" y2="28660"/>
                        <a14:foregroundMark x1="31649" y1="23299" x2="31649" y2="23299"/>
                      </a14:backgroundRemoval>
                    </a14:imgEffect>
                  </a14:imgLayer>
                </a14:imgProps>
              </a:ext>
            </a:extLst>
          </a:blip>
          <a:srcRect l="20786"/>
          <a:stretch/>
        </p:blipFill>
        <p:spPr>
          <a:xfrm>
            <a:off x="8053485" y="469903"/>
            <a:ext cx="1622547" cy="2048293"/>
          </a:xfrm>
          <a:prstGeom prst="rect">
            <a:avLst/>
          </a:prstGeom>
        </p:spPr>
      </p:pic>
      <p:pic>
        <p:nvPicPr>
          <p:cNvPr id="6" name="Marcador de contenido 3">
            <a:hlinkClick r:id="rId9" action="ppaction://hlinksldjump"/>
            <a:extLst>
              <a:ext uri="{FF2B5EF4-FFF2-40B4-BE49-F238E27FC236}">
                <a16:creationId xmlns:a16="http://schemas.microsoft.com/office/drawing/2014/main" id="{AAC82EC7-7BDB-C39D-E160-B08FF9FDA3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00" b="90000" l="9961" r="89844">
                        <a14:foregroundMark x1="20996" y1="64250" x2="20996" y2="64250"/>
                        <a14:foregroundMark x1="25586" y1="66500" x2="25586" y2="66500"/>
                        <a14:foregroundMark x1="28711" y1="66000" x2="28711" y2="66000"/>
                        <a14:foregroundMark x1="33398" y1="66000" x2="33398" y2="66000"/>
                        <a14:foregroundMark x1="34961" y1="66000" x2="34961" y2="66000"/>
                        <a14:foregroundMark x1="37500" y1="66750" x2="37500" y2="66750"/>
                        <a14:foregroundMark x1="40527" y1="65000" x2="40527" y2="65000"/>
                        <a14:foregroundMark x1="43164" y1="65000" x2="43164" y2="65000"/>
                        <a14:foregroundMark x1="45605" y1="65250" x2="45605" y2="65250"/>
                        <a14:foregroundMark x1="49121" y1="65750" x2="49121" y2="65750"/>
                        <a14:foregroundMark x1="51855" y1="65750" x2="51855" y2="65750"/>
                        <a14:foregroundMark x1="59766" y1="45750" x2="59766" y2="45750"/>
                        <a14:foregroundMark x1="59766" y1="45750" x2="59766" y2="45750"/>
                        <a14:foregroundMark x1="59766" y1="45750" x2="59766" y2="4575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61230" y1="40500" x2="61230" y2="40500"/>
                        <a14:foregroundMark x1="58398" y1="41250" x2="58398" y2="41250"/>
                        <a14:foregroundMark x1="58984" y1="26500" x2="58984" y2="26500"/>
                        <a14:foregroundMark x1="58984" y1="26500" x2="58984" y2="26500"/>
                        <a14:foregroundMark x1="56543" y1="17250" x2="56543" y2="17250"/>
                        <a14:foregroundMark x1="53516" y1="14750" x2="53516" y2="14750"/>
                        <a14:foregroundMark x1="55371" y1="9250" x2="55371" y2="9250"/>
                        <a14:foregroundMark x1="57227" y1="14750" x2="57227" y2="14750"/>
                        <a14:foregroundMark x1="56250" y1="24250" x2="56250" y2="24250"/>
                        <a14:foregroundMark x1="54102" y1="29250" x2="54102" y2="29250"/>
                        <a14:foregroundMark x1="53125" y1="37750" x2="53125" y2="37750"/>
                        <a14:foregroundMark x1="52441" y1="43250" x2="52441" y2="43250"/>
                        <a14:foregroundMark x1="50098" y1="45750" x2="50098" y2="45750"/>
                        <a14:foregroundMark x1="55566" y1="46000" x2="55566" y2="46000"/>
                        <a14:foregroundMark x1="43359" y1="8250" x2="43359" y2="8250"/>
                        <a14:foregroundMark x1="24316" y1="77000" x2="24316" y2="77000"/>
                        <a14:foregroundMark x1="24316" y1="77000" x2="24316" y2="77000"/>
                        <a14:foregroundMark x1="25293" y1="75250" x2="25293" y2="75250"/>
                        <a14:foregroundMark x1="23340" y1="81250" x2="23340" y2="81250"/>
                        <a14:foregroundMark x1="22168" y1="83250" x2="24707" y2="74500"/>
                        <a14:foregroundMark x1="20410" y1="65000" x2="20605" y2="88500"/>
                        <a14:foregroundMark x1="20313" y1="58750" x2="20410" y2="62000"/>
                        <a14:foregroundMark x1="20020" y1="59250" x2="20215" y2="88500"/>
                        <a14:foregroundMark x1="83789" y1="58000" x2="84082" y2="77000"/>
                        <a14:foregroundMark x1="84082" y1="77000" x2="80957" y2="88000"/>
                        <a14:foregroundMark x1="80957" y1="88000" x2="79980" y2="88000"/>
                        <a14:foregroundMark x1="57813" y1="21250" x2="57813" y2="21250"/>
                        <a14:foregroundMark x1="60645" y1="43250" x2="60645" y2="43250"/>
                        <a14:foregroundMark x1="60645" y1="43250" x2="60645" y2="43250"/>
                        <a14:foregroundMark x1="60645" y1="43250" x2="60645" y2="43250"/>
                        <a14:foregroundMark x1="55957" y1="25250" x2="55957" y2="25250"/>
                        <a14:foregroundMark x1="55957" y1="25250" x2="55957" y2="25250"/>
                        <a14:foregroundMark x1="57129" y1="13750" x2="59473" y2="43250"/>
                        <a14:foregroundMark x1="50000" y1="6750" x2="56836" y2="7000"/>
                        <a14:foregroundMark x1="56836" y1="7000" x2="59961" y2="19250"/>
                        <a14:foregroundMark x1="59961" y1="19250" x2="60254" y2="24500"/>
                        <a14:foregroundMark x1="50879" y1="44500" x2="55859" y2="45250"/>
                        <a14:foregroundMark x1="59473" y1="11250" x2="58984" y2="9750"/>
                        <a14:foregroundMark x1="60938" y1="7500" x2="61035" y2="8500"/>
                        <a14:foregroundMark x1="56934" y1="46000" x2="56934" y2="46000"/>
                        <a14:foregroundMark x1="61035" y1="7500" x2="61035" y2="7500"/>
                        <a14:foregroundMark x1="61035" y1="7500" x2="61035" y2="7500"/>
                        <a14:foregroundMark x1="59961" y1="5250" x2="59961" y2="5250"/>
                        <a14:foregroundMark x1="59961" y1="5250" x2="59961" y2="5250"/>
                        <a14:foregroundMark x1="61328" y1="5250" x2="61328" y2="5250"/>
                        <a14:foregroundMark x1="48438" y1="7250" x2="48438" y2="7250"/>
                        <a14:foregroundMark x1="47852" y1="5000" x2="47852" y2="5000"/>
                        <a14:foregroundMark x1="47266" y1="4500" x2="47266" y2="4500"/>
                        <a14:backgroundMark x1="45020" y1="54000" x2="60645" y2="55250"/>
                        <a14:backgroundMark x1="45996" y1="1250" x2="63477" y2="1750"/>
                        <a14:backgroundMark x1="62207" y1="31250" x2="62207" y2="31250"/>
                        <a14:backgroundMark x1="62109" y1="32000" x2="62109" y2="32000"/>
                        <a14:backgroundMark x1="46777" y1="6000" x2="46777" y2="6000"/>
                        <a14:backgroundMark x1="47168" y1="4000" x2="47168" y2="4000"/>
                        <a14:backgroundMark x1="46875" y1="5750" x2="46875" y2="5750"/>
                      </a14:backgroundRemoval>
                    </a14:imgEffect>
                  </a14:imgLayer>
                </a14:imgProps>
              </a:ext>
            </a:extLst>
          </a:blip>
          <a:srcRect l="18750" r="12927"/>
          <a:stretch/>
        </p:blipFill>
        <p:spPr>
          <a:xfrm>
            <a:off x="7612604" y="4813476"/>
            <a:ext cx="2504313" cy="1431780"/>
          </a:xfrm>
          <a:prstGeom prst="rect">
            <a:avLst/>
          </a:prstGeom>
        </p:spPr>
      </p:pic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CE9532DA-36F4-7BE8-99F8-BB3B7E8B2353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66010" y="1901683"/>
            <a:ext cx="2173843" cy="150608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9C67F916-823A-853D-2A06-09C72F9964EF}"/>
              </a:ext>
            </a:extLst>
          </p:cNvPr>
          <p:cNvCxnSpPr>
            <a:cxnSpLocks/>
          </p:cNvCxnSpPr>
          <p:nvPr/>
        </p:nvCxnSpPr>
        <p:spPr>
          <a:xfrm flipV="1">
            <a:off x="6553197" y="2518196"/>
            <a:ext cx="2311562" cy="910804"/>
          </a:xfrm>
          <a:prstGeom prst="curvedConnector3">
            <a:avLst>
              <a:gd name="adj1" fmla="val 108138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7F75AFAF-B560-912E-650F-B0225F4C80BB}"/>
              </a:ext>
            </a:extLst>
          </p:cNvPr>
          <p:cNvCxnSpPr>
            <a:stCxn id="2" idx="2"/>
          </p:cNvCxnSpPr>
          <p:nvPr/>
        </p:nvCxnSpPr>
        <p:spPr>
          <a:xfrm rot="16200000" flipH="1">
            <a:off x="5897016" y="4117292"/>
            <a:ext cx="1262582" cy="186356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ángulo: esquinas redondeadas 8">
            <a:hlinkClick r:id="rId12" action="ppaction://hlinksldjump"/>
            <a:extLst>
              <a:ext uri="{FF2B5EF4-FFF2-40B4-BE49-F238E27FC236}">
                <a16:creationId xmlns:a16="http://schemas.microsoft.com/office/drawing/2014/main" id="{97B14902-7FC0-AE7E-E389-ACEE5C14CA92}"/>
              </a:ext>
            </a:extLst>
          </p:cNvPr>
          <p:cNvSpPr/>
          <p:nvPr/>
        </p:nvSpPr>
        <p:spPr>
          <a:xfrm>
            <a:off x="1509336" y="4272800"/>
            <a:ext cx="1913346" cy="126258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Políticas</a:t>
            </a:r>
          </a:p>
          <a:p>
            <a:pPr algn="ctr"/>
            <a:r>
              <a:rPr lang="es-ES" b="1" dirty="0"/>
              <a:t>Planes y  Procesos </a:t>
            </a:r>
            <a:endParaRPr lang="es-CO" b="1" dirty="0"/>
          </a:p>
        </p:txBody>
      </p: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352229B2-740E-F0D2-FD6A-D310BB070C89}"/>
              </a:ext>
            </a:extLst>
          </p:cNvPr>
          <p:cNvCxnSpPr>
            <a:stCxn id="2" idx="2"/>
          </p:cNvCxnSpPr>
          <p:nvPr/>
        </p:nvCxnSpPr>
        <p:spPr>
          <a:xfrm rot="5400000">
            <a:off x="4193655" y="3646201"/>
            <a:ext cx="631290" cy="2174453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hlinkClick r:id="rId2" action="ppaction://hlinksldjump"/>
            <a:extLst>
              <a:ext uri="{FF2B5EF4-FFF2-40B4-BE49-F238E27FC236}">
                <a16:creationId xmlns:a16="http://schemas.microsoft.com/office/drawing/2014/main" id="{7455EA42-BC03-88DC-AE23-EF3B0F425EC2}"/>
              </a:ext>
            </a:extLst>
          </p:cNvPr>
          <p:cNvSpPr/>
          <p:nvPr/>
        </p:nvSpPr>
        <p:spPr>
          <a:xfrm>
            <a:off x="-1177638" y="-741673"/>
            <a:ext cx="6563591" cy="6317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E15F7F57-B71E-1BE5-F59B-EEE74B9F3C4D}"/>
              </a:ext>
            </a:extLst>
          </p:cNvPr>
          <p:cNvSpPr/>
          <p:nvPr/>
        </p:nvSpPr>
        <p:spPr>
          <a:xfrm>
            <a:off x="2469573" y="2467162"/>
            <a:ext cx="1565563" cy="113157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Políticas </a:t>
            </a:r>
            <a:endParaRPr lang="es-CO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6BA8CBF4-B5F1-C860-243E-22D27C5D4C50}"/>
              </a:ext>
            </a:extLst>
          </p:cNvPr>
          <p:cNvSpPr/>
          <p:nvPr/>
        </p:nvSpPr>
        <p:spPr>
          <a:xfrm>
            <a:off x="1274616" y="4502981"/>
            <a:ext cx="1416627" cy="100445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Procedimientos</a:t>
            </a:r>
            <a:endParaRPr lang="es-CO" dirty="0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3C19468C-DE1E-8268-271E-072F21693337}"/>
              </a:ext>
            </a:extLst>
          </p:cNvPr>
          <p:cNvSpPr/>
          <p:nvPr/>
        </p:nvSpPr>
        <p:spPr>
          <a:xfrm>
            <a:off x="1908462" y="310932"/>
            <a:ext cx="1565563" cy="1131578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Planes </a:t>
            </a:r>
            <a:endParaRPr lang="es-CO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0C7BE95-15F3-E811-1406-7306DA670A6B}"/>
              </a:ext>
            </a:extLst>
          </p:cNvPr>
          <p:cNvSpPr/>
          <p:nvPr/>
        </p:nvSpPr>
        <p:spPr>
          <a:xfrm>
            <a:off x="3591790" y="204992"/>
            <a:ext cx="4128655" cy="151707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Tratamiento de datos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Tratamiento de Uso de la Pagina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Seguridad y privacidad de la información</a:t>
            </a:r>
          </a:p>
          <a:p>
            <a:pPr algn="ctr"/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AEAAAE2-EA27-DC08-96D6-81F77579CB65}"/>
              </a:ext>
            </a:extLst>
          </p:cNvPr>
          <p:cNvSpPr/>
          <p:nvPr/>
        </p:nvSpPr>
        <p:spPr>
          <a:xfrm>
            <a:off x="4137315" y="1913648"/>
            <a:ext cx="5950527" cy="23396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Estratégico de las Tecnologías de la      Información (PETI)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Plan-de-Seguridad-y-Privacidad-en-      la-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Tratamiento de riesgo de seguridad y       privacidad de la  información</a:t>
            </a:r>
          </a:p>
          <a:p>
            <a:r>
              <a:rPr lang="es-ES" dirty="0"/>
              <a:t>https://inderhuila.gov.co/planes-estrategicos-sectoriales/</a:t>
            </a:r>
            <a:endParaRPr lang="es-CO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48382F7-23FA-4B7B-0FC0-CBE369E9F725}"/>
              </a:ext>
            </a:extLst>
          </p:cNvPr>
          <p:cNvSpPr/>
          <p:nvPr/>
        </p:nvSpPr>
        <p:spPr>
          <a:xfrm>
            <a:off x="2765712" y="4440834"/>
            <a:ext cx="5394615" cy="178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Administración de la infraestructura tecnológica y sistemas de información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Publicación en la página web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Caracterización</a:t>
            </a:r>
          </a:p>
        </p:txBody>
      </p:sp>
    </p:spTree>
    <p:extLst>
      <p:ext uri="{BB962C8B-B14F-4D97-AF65-F5344CB8AC3E}">
        <p14:creationId xmlns:p14="http://schemas.microsoft.com/office/powerpoint/2010/main" val="6754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hlinkClick r:id="rId2" action="ppaction://hlinksldjump"/>
            <a:extLst>
              <a:ext uri="{FF2B5EF4-FFF2-40B4-BE49-F238E27FC236}">
                <a16:creationId xmlns:a16="http://schemas.microsoft.com/office/drawing/2014/main" id="{9DC9DDA0-F81C-7239-BE49-A42F40148811}"/>
              </a:ext>
            </a:extLst>
          </p:cNvPr>
          <p:cNvSpPr/>
          <p:nvPr/>
        </p:nvSpPr>
        <p:spPr>
          <a:xfrm>
            <a:off x="2334491" y="1461655"/>
            <a:ext cx="7301345" cy="3934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CARLOS ANDRES VARGAS</a:t>
            </a:r>
          </a:p>
          <a:p>
            <a:pPr algn="ctr"/>
            <a:r>
              <a:rPr lang="es-ES" sz="2400" dirty="0"/>
              <a:t>Periodista</a:t>
            </a:r>
          </a:p>
          <a:p>
            <a:pPr algn="ctr"/>
            <a:r>
              <a:rPr lang="es-ES" sz="2400" b="1" dirty="0"/>
              <a:t>DIEGO RAMON</a:t>
            </a:r>
          </a:p>
          <a:p>
            <a:pPr algn="ctr"/>
            <a:r>
              <a:rPr lang="es-ES" sz="2400" dirty="0"/>
              <a:t>Ing. de Sistemas </a:t>
            </a:r>
          </a:p>
          <a:p>
            <a:pPr algn="ctr"/>
            <a:r>
              <a:rPr lang="es-ES" sz="2400" b="1" dirty="0"/>
              <a:t>WOLFANG HERMINSO RIOS AVILA</a:t>
            </a:r>
          </a:p>
          <a:p>
            <a:pPr algn="ctr"/>
            <a:r>
              <a:rPr lang="es-ES" sz="2400" dirty="0"/>
              <a:t>Ing. de Sistemas </a:t>
            </a:r>
          </a:p>
          <a:p>
            <a:pPr algn="ctr"/>
            <a:r>
              <a:rPr lang="es-ES" sz="2400" b="1" dirty="0"/>
              <a:t>CRUZVAL ALBERTO RODRIGUEZ MORENO</a:t>
            </a:r>
          </a:p>
          <a:p>
            <a:pPr algn="ctr"/>
            <a:r>
              <a:rPr lang="es-ES" sz="2400" dirty="0"/>
              <a:t>Ing. de Sistemas </a:t>
            </a:r>
          </a:p>
          <a:p>
            <a:pPr algn="ctr"/>
            <a:r>
              <a:rPr lang="es-ES" sz="2400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02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9" y="409856"/>
            <a:ext cx="4676099" cy="29637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77B4B7-DE1A-123C-2785-514BEB37921F}"/>
              </a:ext>
            </a:extLst>
          </p:cNvPr>
          <p:cNvSpPr txBox="1"/>
          <p:nvPr/>
        </p:nvSpPr>
        <p:spPr>
          <a:xfrm>
            <a:off x="5451290" y="2399619"/>
            <a:ext cx="62835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¿QUÉ ES LA POLÍTICA DE GOBIERNO DIGITAL?</a:t>
            </a:r>
          </a:p>
          <a:p>
            <a:endParaRPr lang="es-ES" dirty="0"/>
          </a:p>
          <a:p>
            <a:pPr algn="just"/>
            <a:r>
              <a:rPr lang="es-ES" dirty="0"/>
              <a:t>La Política de Gobierno Digital es la política del Gobierno Nacional que propende por la transformación digital pública. Con esta política pública se busca fortalecer la relación Ciudadano - Estado, mejorando la prestación de servicios por parte de las entidades, y generando confianza en las instituciones que conforman la administración pública y el Estado en general, a través del uso y aprovechamiento de las TIC. Hace parte del Modelo Integrado de Planeación y Gestión - MIPG y se integra con las políticas de Gestión y Desempeño Institucional.</a:t>
            </a:r>
          </a:p>
          <a:p>
            <a:pPr algn="just"/>
            <a:endParaRPr lang="es-ES" dirty="0"/>
          </a:p>
          <a:p>
            <a:pPr algn="just"/>
            <a:r>
              <a:rPr lang="es-CO" b="1" i="0" cap="all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INSCRIPCIÓN CIO</a:t>
            </a:r>
          </a:p>
          <a:p>
            <a:pPr algn="just"/>
            <a:endParaRPr lang="es-CO" dirty="0"/>
          </a:p>
        </p:txBody>
      </p:sp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131127" y="2541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9" y="-282871"/>
            <a:ext cx="4676099" cy="2963726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56304" y="741792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09E8B8-CBAC-15D7-B2CE-2D1E4FD1B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17" y="2149930"/>
            <a:ext cx="11574892" cy="34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9EFFBE-F61F-AC9C-FFF4-C9128BFAEC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827"/>
          <a:stretch/>
        </p:blipFill>
        <p:spPr>
          <a:xfrm>
            <a:off x="457200" y="1690150"/>
            <a:ext cx="11374582" cy="38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05D436-1F3F-6F89-B72D-03CE554FB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11506"/>
            <a:ext cx="12114285" cy="34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3E75F5-2E8F-C330-3447-99E84EC7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3" y="1868586"/>
            <a:ext cx="12135904" cy="33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  <a:extLst>
              <a:ext uri="{FF2B5EF4-FFF2-40B4-BE49-F238E27FC236}">
                <a16:creationId xmlns:a16="http://schemas.microsoft.com/office/drawing/2014/main" id="{40B613EA-C10D-8F68-A161-0E1A7A95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2"/>
          <a:stretch/>
        </p:blipFill>
        <p:spPr>
          <a:xfrm>
            <a:off x="253577" y="-382314"/>
            <a:ext cx="4676099" cy="2701062"/>
          </a:xfrm>
          <a:prstGeom prst="rect">
            <a:avLst/>
          </a:prstGeom>
        </p:spPr>
      </p:pic>
      <p:pic>
        <p:nvPicPr>
          <p:cNvPr id="5" name="Gráfico 4" descr="Mano con dedo índice apuntando a la derecha">
            <a:extLst>
              <a:ext uri="{FF2B5EF4-FFF2-40B4-BE49-F238E27FC236}">
                <a16:creationId xmlns:a16="http://schemas.microsoft.com/office/drawing/2014/main" id="{F9A7690A-A389-94B0-0E8B-D27333C8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26053" y="511017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CD1FD2-8CA1-B48A-BE5A-4BA96C3DA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77" y="1691197"/>
            <a:ext cx="11801490" cy="37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FE703703-4904-4329-A30E-462C1FA75898}" vid="{55A9B261-2399-4272-A42D-E619E37D27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INDERHUILA</Template>
  <TotalTime>4671</TotalTime>
  <Words>829</Words>
  <Application>Microsoft Office PowerPoint</Application>
  <PresentationFormat>Panorámica</PresentationFormat>
  <Paragraphs>68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Rodriguez Moreno Cruzval Alberto</dc:creator>
  <cp:lastModifiedBy>Rodriguez Moreno Cruzval Alberto</cp:lastModifiedBy>
  <cp:revision>14</cp:revision>
  <dcterms:created xsi:type="dcterms:W3CDTF">2023-02-27T13:53:53Z</dcterms:created>
  <dcterms:modified xsi:type="dcterms:W3CDTF">2023-03-03T20:00:39Z</dcterms:modified>
</cp:coreProperties>
</file>