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95" r:id="rId3"/>
    <p:sldId id="400" r:id="rId4"/>
    <p:sldId id="406" r:id="rId5"/>
    <p:sldId id="411" r:id="rId6"/>
    <p:sldId id="396" r:id="rId7"/>
    <p:sldId id="412" r:id="rId8"/>
    <p:sldId id="397" r:id="rId9"/>
    <p:sldId id="413" r:id="rId10"/>
    <p:sldId id="398" r:id="rId11"/>
    <p:sldId id="399" r:id="rId12"/>
    <p:sldId id="282" r:id="rId13"/>
    <p:sldId id="283" r:id="rId14"/>
    <p:sldId id="407" r:id="rId15"/>
    <p:sldId id="265" r:id="rId16"/>
    <p:sldId id="260" r:id="rId17"/>
    <p:sldId id="261" r:id="rId18"/>
    <p:sldId id="263" r:id="rId19"/>
    <p:sldId id="410" r:id="rId20"/>
    <p:sldId id="266" r:id="rId21"/>
    <p:sldId id="414" r:id="rId22"/>
    <p:sldId id="415" r:id="rId23"/>
    <p:sldId id="259" r:id="rId24"/>
  </p:sldIdLst>
  <p:sldSz cx="12192000" cy="6858000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000"/>
    <a:srgbClr val="D05630"/>
    <a:srgbClr val="F4F9F1"/>
    <a:srgbClr val="EA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8009-02A1-4C3A-A944-2E50D3EAB89F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4B9E-EBC6-415D-B5C1-6A1EBD6DFE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9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2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50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1B44106A-BE3A-AB8A-8593-0B03009C8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19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49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07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4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1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715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279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B872-E4D1-44FF-865D-79B4DA2ED714}" type="datetimeFigureOut">
              <a:rPr lang="es-CO" smtClean="0"/>
              <a:t>23/02/2023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2740-E1DC-43AF-9090-D5FA6BA5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5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wmf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wmf"/><Relationship Id="rId5" Type="http://schemas.openxmlformats.org/officeDocument/2006/relationships/image" Target="../media/image16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ranet.huila.gov.co/cms/principal/sistemagestion/planificaciondemipg.aspx" TargetMode="External"/><Relationship Id="rId5" Type="http://schemas.openxmlformats.org/officeDocument/2006/relationships/hyperlink" Target="https://www.funcionpublica.gov.co/web/MIPG" TargetMode="Externa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6.wmf"/><Relationship Id="rId4" Type="http://schemas.openxmlformats.org/officeDocument/2006/relationships/image" Target="../media/image41.wmf"/><Relationship Id="rId9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9.wmf"/><Relationship Id="rId7" Type="http://schemas.openxmlformats.org/officeDocument/2006/relationships/oleObject" Target="../embeddings/oleObject5.bin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B19069-8C98-39C3-3F21-08D551147725}"/>
              </a:ext>
            </a:extLst>
          </p:cNvPr>
          <p:cNvSpPr txBox="1"/>
          <p:nvPr/>
        </p:nvSpPr>
        <p:spPr>
          <a:xfrm>
            <a:off x="6450514" y="1295617"/>
            <a:ext cx="5642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333333"/>
                </a:solidFill>
                <a:latin typeface="Comic Sans MS" panose="030F0702030302020204" pitchFamily="66" charset="0"/>
              </a:rPr>
              <a:t>Proceso Mejora Continua -</a:t>
            </a:r>
          </a:p>
          <a:p>
            <a:pPr algn="ctr"/>
            <a:r>
              <a:rPr lang="es-ES" sz="4400" dirty="0">
                <a:solidFill>
                  <a:srgbClr val="333333"/>
                </a:solidFill>
                <a:latin typeface="Comic Sans MS" panose="030F0702030302020204" pitchFamily="66" charset="0"/>
              </a:rPr>
              <a:t>Sistema de Gestión: Modelo Integrado de Planeación y Gestión - MIPG</a:t>
            </a:r>
            <a:endParaRPr lang="es-CO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69BFC3-3924-A935-CCAF-FCECECF2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5" y="527799"/>
            <a:ext cx="10819796" cy="5886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ACC290-2374-6BC7-57D1-9313F3E0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874" y="2838421"/>
            <a:ext cx="758250" cy="4911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04F2E5-0BF1-B14A-DFE4-99C7C9016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619" y="2212286"/>
            <a:ext cx="315254" cy="3306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F21448-4483-69F7-40A3-8BF49D9C5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222" y="3078108"/>
            <a:ext cx="731498" cy="5029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155C0D-3BF6-B5A8-1C47-CF888E046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655" y="3158787"/>
            <a:ext cx="617202" cy="7086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CC1817-3DDD-1E5E-A446-EF4A8FBF3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631" y="3262159"/>
            <a:ext cx="1623012" cy="2971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83CB69-405F-E14B-E885-F3E502ED7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4046" y="2180957"/>
            <a:ext cx="2205925" cy="434328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6B4FADD-3C9E-9B07-667A-8756959D6E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4223" y="3628929"/>
          <a:ext cx="1154396" cy="76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0" imgW="961920" imgH="638280" progId="Paint.Picture">
                  <p:embed/>
                </p:oleObj>
              </mc:Choice>
              <mc:Fallback>
                <p:oleObj name="Imagen de mapa de bits" r:id="rId10" imgW="961920" imgH="638280" progId="Paint.Picture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4223" y="3628929"/>
                        <a:ext cx="1154396" cy="76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F4116B2-215C-A6B9-174A-60C966316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0959" y="3891811"/>
          <a:ext cx="1302982" cy="50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2" imgW="1085760" imgH="419040" progId="Paint.Picture">
                  <p:embed/>
                </p:oleObj>
              </mc:Choice>
              <mc:Fallback>
                <p:oleObj name="Imagen de mapa de bits" r:id="rId12" imgW="1085760" imgH="419040" progId="Paint.Picture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0959" y="3891811"/>
                        <a:ext cx="1302982" cy="50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F4839289-5D4C-C588-5A9B-2188EB29C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8262" y="1443823"/>
          <a:ext cx="1451568" cy="54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4" imgW="1209600" imgH="457200" progId="Paint.Picture">
                  <p:embed/>
                </p:oleObj>
              </mc:Choice>
              <mc:Fallback>
                <p:oleObj name="Imagen de mapa de bits" r:id="rId14" imgW="1209600" imgH="457200" progId="Paint.Picture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38262" y="1443823"/>
                        <a:ext cx="1451568" cy="54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34358D85-F688-275E-97A7-DA591968D6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9628" y="2097162"/>
            <a:ext cx="2400229" cy="4457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01F3FB-3E79-471D-CDCD-C362392B6D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784" y="605313"/>
            <a:ext cx="777217" cy="548624"/>
          </a:xfrm>
          <a:prstGeom prst="rect">
            <a:avLst/>
          </a:prstGeom>
        </p:spPr>
      </p:pic>
      <p:sp>
        <p:nvSpPr>
          <p:cNvPr id="17" name="24 Rectángulo">
            <a:extLst>
              <a:ext uri="{FF2B5EF4-FFF2-40B4-BE49-F238E27FC236}">
                <a16:creationId xmlns:a16="http://schemas.microsoft.com/office/drawing/2014/main" id="{2276A1DB-FB21-286D-4C80-FBADA9499B2B}"/>
              </a:ext>
            </a:extLst>
          </p:cNvPr>
          <p:cNvSpPr/>
          <p:nvPr/>
        </p:nvSpPr>
        <p:spPr>
          <a:xfrm>
            <a:off x="590285" y="87625"/>
            <a:ext cx="11501452" cy="46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58">
              <a:defRPr/>
            </a:pPr>
            <a:r>
              <a:rPr lang="es-CO" sz="2438" b="1" spc="270" dirty="0">
                <a:latin typeface="Arial Narrow" charset="0"/>
                <a:ea typeface="Arial Narrow" charset="0"/>
                <a:cs typeface="Arial Narrow" charset="0"/>
                <a:sym typeface="Arial"/>
              </a:rPr>
              <a:t>ESTRUCTURA  DE OPERACIÓN DEL MODELO DE  OPERACIÓN  DE  MIPG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264F1A-6DC2-2E52-C466-8D4B9D0C3B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7236" y="1116623"/>
            <a:ext cx="1748738" cy="308601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EC08CD3-B7B3-7EB2-FDD5-D9DFB6A0FCAC}"/>
              </a:ext>
            </a:extLst>
          </p:cNvPr>
          <p:cNvCxnSpPr/>
          <p:nvPr/>
        </p:nvCxnSpPr>
        <p:spPr>
          <a:xfrm flipH="1">
            <a:off x="7725101" y="1365277"/>
            <a:ext cx="3348453" cy="847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7EA3799B-0FC5-2E0E-744C-1F6032B7C1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9817" y="2045621"/>
            <a:ext cx="925803" cy="354319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B4C7A5F-9CF9-A1CA-4C00-C502024889D4}"/>
              </a:ext>
            </a:extLst>
          </p:cNvPr>
          <p:cNvCxnSpPr/>
          <p:nvPr/>
        </p:nvCxnSpPr>
        <p:spPr>
          <a:xfrm flipH="1">
            <a:off x="8744956" y="2428703"/>
            <a:ext cx="2328598" cy="11695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C5799881-1862-9FDC-0D79-C97493B8A6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033" y="5799559"/>
            <a:ext cx="2023050" cy="594342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A2BDCA-9EE5-C53E-7287-BA507283B50F}"/>
              </a:ext>
            </a:extLst>
          </p:cNvPr>
          <p:cNvCxnSpPr>
            <a:stCxn id="22" idx="0"/>
          </p:cNvCxnSpPr>
          <p:nvPr/>
        </p:nvCxnSpPr>
        <p:spPr>
          <a:xfrm flipV="1">
            <a:off x="1905558" y="4480271"/>
            <a:ext cx="1796096" cy="131928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FD810464-7C31-7F32-3076-BDF82098F6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8009" y="698765"/>
            <a:ext cx="1097247" cy="331460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DEE64B6-69B4-34BD-9A5C-9DBB5E328861}"/>
              </a:ext>
            </a:extLst>
          </p:cNvPr>
          <p:cNvCxnSpPr/>
          <p:nvPr/>
        </p:nvCxnSpPr>
        <p:spPr>
          <a:xfrm>
            <a:off x="4135257" y="836147"/>
            <a:ext cx="115737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501FC9E-8C22-BF6C-638A-1A64A97486EF}"/>
              </a:ext>
            </a:extLst>
          </p:cNvPr>
          <p:cNvSpPr txBox="1"/>
          <p:nvPr/>
        </p:nvSpPr>
        <p:spPr>
          <a:xfrm>
            <a:off x="6475124" y="2834124"/>
            <a:ext cx="333368" cy="484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9CC839E-0C69-720F-F17F-6F46591E94C7}"/>
              </a:ext>
            </a:extLst>
          </p:cNvPr>
          <p:cNvSpPr txBox="1"/>
          <p:nvPr/>
        </p:nvSpPr>
        <p:spPr>
          <a:xfrm>
            <a:off x="7418561" y="1960627"/>
            <a:ext cx="333368" cy="484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7F35AF6-2828-1660-84A6-4D83203A5E81}"/>
              </a:ext>
            </a:extLst>
          </p:cNvPr>
          <p:cNvSpPr txBox="1"/>
          <p:nvPr/>
        </p:nvSpPr>
        <p:spPr>
          <a:xfrm>
            <a:off x="8369709" y="3153077"/>
            <a:ext cx="333368" cy="484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F1E835-0105-3574-92E5-BF93AE7919C4}"/>
              </a:ext>
            </a:extLst>
          </p:cNvPr>
          <p:cNvSpPr txBox="1"/>
          <p:nvPr/>
        </p:nvSpPr>
        <p:spPr>
          <a:xfrm>
            <a:off x="4205201" y="3416498"/>
            <a:ext cx="333368" cy="484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4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FFB845B-1684-C834-D24C-0ABEB5A221F6}"/>
              </a:ext>
            </a:extLst>
          </p:cNvPr>
          <p:cNvSpPr txBox="1"/>
          <p:nvPr/>
        </p:nvSpPr>
        <p:spPr>
          <a:xfrm>
            <a:off x="6447670" y="1329634"/>
            <a:ext cx="333368" cy="474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7D54043-35BD-58AF-86BC-F0B2CBBE50F6}"/>
              </a:ext>
            </a:extLst>
          </p:cNvPr>
          <p:cNvSpPr txBox="1"/>
          <p:nvPr/>
        </p:nvSpPr>
        <p:spPr>
          <a:xfrm>
            <a:off x="3188052" y="1641317"/>
            <a:ext cx="333368" cy="474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6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379A564-0020-A4DF-E8D3-41D08486F5AC}"/>
              </a:ext>
            </a:extLst>
          </p:cNvPr>
          <p:cNvSpPr txBox="1"/>
          <p:nvPr/>
        </p:nvSpPr>
        <p:spPr>
          <a:xfrm>
            <a:off x="6059571" y="736427"/>
            <a:ext cx="333368" cy="474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38" b="1" dirty="0"/>
              <a:t>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D696618-79D9-E10F-1417-5060B7928391}"/>
              </a:ext>
            </a:extLst>
          </p:cNvPr>
          <p:cNvSpPr txBox="1"/>
          <p:nvPr/>
        </p:nvSpPr>
        <p:spPr>
          <a:xfrm>
            <a:off x="4596181" y="6414311"/>
            <a:ext cx="3385365" cy="37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29" b="1" dirty="0"/>
              <a:t>Modelo de referencia para …</a:t>
            </a:r>
          </a:p>
        </p:txBody>
      </p:sp>
      <p:sp>
        <p:nvSpPr>
          <p:cNvPr id="34" name="Flecha abajo 8">
            <a:extLst>
              <a:ext uri="{FF2B5EF4-FFF2-40B4-BE49-F238E27FC236}">
                <a16:creationId xmlns:a16="http://schemas.microsoft.com/office/drawing/2014/main" id="{4FCB97AB-A8B2-6106-986D-814D90889764}"/>
              </a:ext>
            </a:extLst>
          </p:cNvPr>
          <p:cNvSpPr/>
          <p:nvPr/>
        </p:nvSpPr>
        <p:spPr>
          <a:xfrm rot="17187470">
            <a:off x="8835012" y="5337753"/>
            <a:ext cx="466860" cy="186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dirty="0"/>
              <a:t>Implementación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B156446-F5A2-2C45-6337-3BDEF2A3D0B1}"/>
              </a:ext>
            </a:extLst>
          </p:cNvPr>
          <p:cNvSpPr txBox="1"/>
          <p:nvPr/>
        </p:nvSpPr>
        <p:spPr>
          <a:xfrm>
            <a:off x="10058399" y="5725297"/>
            <a:ext cx="178761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DIMENSIONES</a:t>
            </a:r>
          </a:p>
          <a:p>
            <a:pPr algn="ctr"/>
            <a:r>
              <a:rPr lang="es-CO" b="1" dirty="0"/>
              <a:t>POLÍTICAS</a:t>
            </a:r>
          </a:p>
          <a:p>
            <a:pPr algn="ctr"/>
            <a:r>
              <a:rPr lang="es-CO" b="1" dirty="0"/>
              <a:t>PROCESOS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BB07736-CEB3-0FB2-AA9E-7B5EBD2E36A2}"/>
              </a:ext>
            </a:extLst>
          </p:cNvPr>
          <p:cNvSpPr txBox="1"/>
          <p:nvPr/>
        </p:nvSpPr>
        <p:spPr>
          <a:xfrm>
            <a:off x="10181967" y="5099222"/>
            <a:ext cx="16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Resultados con valor público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A66A20E-B8A2-6A1A-9046-6D786AE7C782}"/>
              </a:ext>
            </a:extLst>
          </p:cNvPr>
          <p:cNvSpPr txBox="1"/>
          <p:nvPr/>
        </p:nvSpPr>
        <p:spPr>
          <a:xfrm>
            <a:off x="844377" y="5053914"/>
            <a:ext cx="16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Necesidades y Expectativas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B48D886-DFC9-9ABD-3A39-70304AA85412}"/>
              </a:ext>
            </a:extLst>
          </p:cNvPr>
          <p:cNvSpPr txBox="1"/>
          <p:nvPr/>
        </p:nvSpPr>
        <p:spPr>
          <a:xfrm>
            <a:off x="15757" y="0"/>
            <a:ext cx="574527" cy="9515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5486" b="1" dirty="0">
                <a:solidFill>
                  <a:schemeClr val="bg1"/>
                </a:solidFill>
              </a:rPr>
              <a:t>2</a:t>
            </a:r>
            <a:endParaRPr lang="es-CO" sz="5486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6D2079-6EC8-E623-E209-D39FA5701239}"/>
              </a:ext>
            </a:extLst>
          </p:cNvPr>
          <p:cNvSpPr txBox="1"/>
          <p:nvPr/>
        </p:nvSpPr>
        <p:spPr>
          <a:xfrm>
            <a:off x="469788" y="75965"/>
            <a:ext cx="50844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342797">
              <a:buClrTx/>
              <a:defRPr sz="2400" kern="1200">
                <a:solidFill>
                  <a:srgbClr val="073763">
                    <a:lumMod val="75000"/>
                    <a:lumOff val="2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defTabSz="457051">
              <a:defRPr/>
            </a:pPr>
            <a:r>
              <a:rPr lang="es-ES_tradnl" sz="3200" dirty="0">
                <a:sym typeface="Arial"/>
              </a:rPr>
              <a:t>Institucionalidad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9CC68E-CEE7-7863-ACE0-065E2EAC7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1"/>
          <a:stretch/>
        </p:blipFill>
        <p:spPr>
          <a:xfrm>
            <a:off x="1898778" y="4446228"/>
            <a:ext cx="3366535" cy="1066485"/>
          </a:xfrm>
          <a:prstGeom prst="rect">
            <a:avLst/>
          </a:prstGeom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523D85B5-5847-5590-EF2C-59F08FAE4BB2}"/>
              </a:ext>
            </a:extLst>
          </p:cNvPr>
          <p:cNvSpPr/>
          <p:nvPr/>
        </p:nvSpPr>
        <p:spPr>
          <a:xfrm rot="16200000">
            <a:off x="2086683" y="2111657"/>
            <a:ext cx="2746019" cy="525476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00ABC9"/>
              </a:solidFill>
              <a:latin typeface="Calibri"/>
            </a:endParaRPr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447B3216-A61E-4EDE-1F93-760DF42089B3}"/>
              </a:ext>
            </a:extLst>
          </p:cNvPr>
          <p:cNvSpPr/>
          <p:nvPr/>
        </p:nvSpPr>
        <p:spPr>
          <a:xfrm>
            <a:off x="6608323" y="3366029"/>
            <a:ext cx="4678855" cy="2803616"/>
          </a:xfrm>
          <a:prstGeom prst="rect">
            <a:avLst/>
          </a:prstGeom>
          <a:solidFill>
            <a:sysClr val="window" lastClr="FFFFFF"/>
          </a:solidFill>
          <a:ln w="19050" cap="flat" cmpd="thickThin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1792B06F-84E8-2105-8E50-05FCBE262769}"/>
              </a:ext>
            </a:extLst>
          </p:cNvPr>
          <p:cNvSpPr txBox="1"/>
          <p:nvPr/>
        </p:nvSpPr>
        <p:spPr>
          <a:xfrm>
            <a:off x="8979524" y="4063927"/>
            <a:ext cx="22371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n-US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Comités Departamentales,</a:t>
            </a:r>
          </a:p>
          <a:p>
            <a:pPr algn="ctr" defTabSz="914377">
              <a:defRPr/>
            </a:pPr>
            <a:r>
              <a:rPr lang="en-US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Municipales o Distritales de Auditoría 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4B7730E-9D90-8AE0-F2C4-9D19E958220B}"/>
              </a:ext>
            </a:extLst>
          </p:cNvPr>
          <p:cNvSpPr txBox="1"/>
          <p:nvPr/>
        </p:nvSpPr>
        <p:spPr>
          <a:xfrm>
            <a:off x="6953787" y="4257154"/>
            <a:ext cx="20498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s-ES_tradnl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Comité Sectorial de Auditoría </a:t>
            </a:r>
            <a:endParaRPr lang="en-US" sz="1400" b="1" kern="1400" spc="10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EE4DFD3-41D0-8A4A-207C-23D3BC4AD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87"/>
          <a:stretch/>
        </p:blipFill>
        <p:spPr>
          <a:xfrm>
            <a:off x="10009805" y="3892335"/>
            <a:ext cx="286753" cy="24700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8B98E23-5C08-1CAC-FA23-C19FF5625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87"/>
          <a:stretch/>
        </p:blipFill>
        <p:spPr>
          <a:xfrm>
            <a:off x="7718354" y="3892337"/>
            <a:ext cx="286753" cy="247000"/>
          </a:xfrm>
          <a:prstGeom prst="rect">
            <a:avLst/>
          </a:prstGeom>
        </p:spPr>
      </p:pic>
      <p:sp>
        <p:nvSpPr>
          <p:cNvPr id="13" name="25 Triángulo isósceles">
            <a:extLst>
              <a:ext uri="{FF2B5EF4-FFF2-40B4-BE49-F238E27FC236}">
                <a16:creationId xmlns:a16="http://schemas.microsoft.com/office/drawing/2014/main" id="{78028096-796F-A7BC-8FB8-313A2284513B}"/>
              </a:ext>
            </a:extLst>
          </p:cNvPr>
          <p:cNvSpPr/>
          <p:nvPr/>
        </p:nvSpPr>
        <p:spPr>
          <a:xfrm rot="10800000">
            <a:off x="1869840" y="3958474"/>
            <a:ext cx="231061" cy="251979"/>
          </a:xfrm>
          <a:prstGeom prst="triangle">
            <a:avLst/>
          </a:prstGeom>
          <a:solidFill>
            <a:srgbClr val="00AB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25 Triángulo isósceles">
            <a:extLst>
              <a:ext uri="{FF2B5EF4-FFF2-40B4-BE49-F238E27FC236}">
                <a16:creationId xmlns:a16="http://schemas.microsoft.com/office/drawing/2014/main" id="{9E4AD56F-BACD-C866-9454-E98A2204848C}"/>
              </a:ext>
            </a:extLst>
          </p:cNvPr>
          <p:cNvSpPr/>
          <p:nvPr/>
        </p:nvSpPr>
        <p:spPr>
          <a:xfrm rot="10800000">
            <a:off x="4684988" y="3961061"/>
            <a:ext cx="231061" cy="251979"/>
          </a:xfrm>
          <a:prstGeom prst="triangle">
            <a:avLst/>
          </a:prstGeom>
          <a:solidFill>
            <a:srgbClr val="00AB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685EF5C3-C2B5-6311-109C-9E538FA821FB}"/>
              </a:ext>
            </a:extLst>
          </p:cNvPr>
          <p:cNvSpPr txBox="1"/>
          <p:nvPr/>
        </p:nvSpPr>
        <p:spPr>
          <a:xfrm>
            <a:off x="997461" y="4220846"/>
            <a:ext cx="26059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Comité Sectorial de Gestión y 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055DE35-6B1E-6F1D-CB42-A3B9A9273726}"/>
              </a:ext>
            </a:extLst>
          </p:cNvPr>
          <p:cNvSpPr txBox="1"/>
          <p:nvPr/>
        </p:nvSpPr>
        <p:spPr>
          <a:xfrm>
            <a:off x="3603411" y="4154146"/>
            <a:ext cx="261105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Comités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Departamentales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,</a:t>
            </a:r>
          </a:p>
          <a:p>
            <a:pPr algn="ctr" defTabSz="914377">
              <a:defRPr/>
            </a:pP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Municipales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o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Distritales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de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Gestión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y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0408428-0A08-7226-EDC0-58DB24D35CDF}"/>
              </a:ext>
            </a:extLst>
          </p:cNvPr>
          <p:cNvSpPr txBox="1"/>
          <p:nvPr/>
        </p:nvSpPr>
        <p:spPr>
          <a:xfrm>
            <a:off x="1902237" y="5522526"/>
            <a:ext cx="3215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s-ES_tradnl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Comité Institucional</a:t>
            </a:r>
          </a:p>
          <a:p>
            <a:pPr algn="ctr" defTabSz="914377">
              <a:defRPr/>
            </a:pPr>
            <a:r>
              <a:rPr lang="es-ES_tradnl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de Gestión y Desempeño</a:t>
            </a:r>
            <a:endParaRPr lang="en-US" sz="1400" b="1" kern="1400" spc="10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20E44-EE6E-7953-5A07-7FC79949D5A6}"/>
              </a:ext>
            </a:extLst>
          </p:cNvPr>
          <p:cNvSpPr txBox="1"/>
          <p:nvPr/>
        </p:nvSpPr>
        <p:spPr>
          <a:xfrm>
            <a:off x="7396620" y="5573440"/>
            <a:ext cx="31847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s-ES_tradnl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Comité Institucional</a:t>
            </a:r>
          </a:p>
          <a:p>
            <a:pPr algn="ctr" defTabSz="914377">
              <a:defRPr/>
            </a:pPr>
            <a:r>
              <a:rPr lang="es-ES_tradnl" sz="1400" b="1" kern="1400" spc="100">
                <a:solidFill>
                  <a:srgbClr val="595959"/>
                </a:solidFill>
                <a:latin typeface="Arial Narrow"/>
                <a:cs typeface="Arial Narrow"/>
              </a:rPr>
              <a:t>de Coordinación de Control Interno</a:t>
            </a:r>
            <a:endParaRPr lang="en-US" sz="1400" b="1" kern="1400" spc="10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9" name="24 Triángulo isósceles">
            <a:extLst>
              <a:ext uri="{FF2B5EF4-FFF2-40B4-BE49-F238E27FC236}">
                <a16:creationId xmlns:a16="http://schemas.microsoft.com/office/drawing/2014/main" id="{7373D93C-0158-A087-5EDD-A3E6B56C197A}"/>
              </a:ext>
            </a:extLst>
          </p:cNvPr>
          <p:cNvSpPr/>
          <p:nvPr/>
        </p:nvSpPr>
        <p:spPr>
          <a:xfrm rot="10800000">
            <a:off x="3420054" y="5308742"/>
            <a:ext cx="231061" cy="251979"/>
          </a:xfrm>
          <a:prstGeom prst="triangle">
            <a:avLst/>
          </a:prstGeom>
          <a:solidFill>
            <a:srgbClr val="00AB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BC7A239D-B3A2-52EF-579B-140EC19D4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87"/>
          <a:stretch/>
        </p:blipFill>
        <p:spPr>
          <a:xfrm>
            <a:off x="8860401" y="5350219"/>
            <a:ext cx="286753" cy="247000"/>
          </a:xfrm>
          <a:prstGeom prst="rect">
            <a:avLst/>
          </a:prstGeom>
        </p:spPr>
      </p:pic>
      <p:sp>
        <p:nvSpPr>
          <p:cNvPr id="21" name="32 Rectángulo">
            <a:extLst>
              <a:ext uri="{FF2B5EF4-FFF2-40B4-BE49-F238E27FC236}">
                <a16:creationId xmlns:a16="http://schemas.microsoft.com/office/drawing/2014/main" id="{D849AFBC-7C21-1DA1-8D71-7DDAD1065375}"/>
              </a:ext>
            </a:extLst>
          </p:cNvPr>
          <p:cNvSpPr/>
          <p:nvPr/>
        </p:nvSpPr>
        <p:spPr>
          <a:xfrm>
            <a:off x="7133391" y="3601514"/>
            <a:ext cx="1456675" cy="262365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>
                <a:solidFill>
                  <a:srgbClr val="FFFFFF"/>
                </a:solidFill>
                <a:latin typeface="Arial Narrow" panose="020B0606020202030204" pitchFamily="34" charset="0"/>
              </a:rPr>
              <a:t>Orden Nacional</a:t>
            </a:r>
          </a:p>
        </p:txBody>
      </p:sp>
      <p:sp>
        <p:nvSpPr>
          <p:cNvPr id="22" name="33 Rectángulo">
            <a:extLst>
              <a:ext uri="{FF2B5EF4-FFF2-40B4-BE49-F238E27FC236}">
                <a16:creationId xmlns:a16="http://schemas.microsoft.com/office/drawing/2014/main" id="{A9F81118-CD7A-E0A3-919B-D6520F60D8F9}"/>
              </a:ext>
            </a:extLst>
          </p:cNvPr>
          <p:cNvSpPr/>
          <p:nvPr/>
        </p:nvSpPr>
        <p:spPr>
          <a:xfrm>
            <a:off x="9424843" y="3601514"/>
            <a:ext cx="1456675" cy="262365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>
                <a:solidFill>
                  <a:srgbClr val="FFFFFF"/>
                </a:solidFill>
                <a:latin typeface="Arial Narrow" panose="020B0606020202030204" pitchFamily="34" charset="0"/>
              </a:rPr>
              <a:t>Orden Territorial</a:t>
            </a:r>
          </a:p>
        </p:txBody>
      </p:sp>
      <p:sp>
        <p:nvSpPr>
          <p:cNvPr id="23" name="34 Rectángulo">
            <a:extLst>
              <a:ext uri="{FF2B5EF4-FFF2-40B4-BE49-F238E27FC236}">
                <a16:creationId xmlns:a16="http://schemas.microsoft.com/office/drawing/2014/main" id="{0DD79045-266A-DFC5-0720-64F484648E44}"/>
              </a:ext>
            </a:extLst>
          </p:cNvPr>
          <p:cNvSpPr/>
          <p:nvPr/>
        </p:nvSpPr>
        <p:spPr>
          <a:xfrm>
            <a:off x="1293812" y="3685721"/>
            <a:ext cx="1456675" cy="26236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Orden Nacional</a:t>
            </a:r>
          </a:p>
        </p:txBody>
      </p:sp>
      <p:sp>
        <p:nvSpPr>
          <p:cNvPr id="24" name="35 Rectángulo">
            <a:extLst>
              <a:ext uri="{FF2B5EF4-FFF2-40B4-BE49-F238E27FC236}">
                <a16:creationId xmlns:a16="http://schemas.microsoft.com/office/drawing/2014/main" id="{3982DB0D-F55B-D404-4054-521D250D14A9}"/>
              </a:ext>
            </a:extLst>
          </p:cNvPr>
          <p:cNvSpPr/>
          <p:nvPr/>
        </p:nvSpPr>
        <p:spPr>
          <a:xfrm>
            <a:off x="4045708" y="3700717"/>
            <a:ext cx="1456675" cy="26236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>
                <a:solidFill>
                  <a:srgbClr val="FFFFFF"/>
                </a:solidFill>
                <a:latin typeface="Arial Narrow" panose="020B0606020202030204" pitchFamily="34" charset="0"/>
              </a:rPr>
              <a:t>Orden Territorial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D72D9D95-2B95-0B2B-CEED-892011A870AF}"/>
              </a:ext>
            </a:extLst>
          </p:cNvPr>
          <p:cNvSpPr txBox="1"/>
          <p:nvPr/>
        </p:nvSpPr>
        <p:spPr>
          <a:xfrm>
            <a:off x="7214411" y="631377"/>
            <a:ext cx="38460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buClrTx/>
              <a:defRPr sz="1800" b="1" kern="1400" spc="75">
                <a:solidFill>
                  <a:srgbClr val="5B9BD5"/>
                </a:solidFill>
                <a:latin typeface="Arial Black" panose="020B0A04020102020204" pitchFamily="34" charset="0"/>
                <a:ea typeface="+mn-ea"/>
                <a:cs typeface="Arial Narrow"/>
              </a:defRPr>
            </a:lvl1pPr>
          </a:lstStyle>
          <a:p>
            <a:r>
              <a:rPr lang="es-ES_tradnl" sz="2400">
                <a:solidFill>
                  <a:srgbClr val="FF9900"/>
                </a:solidFill>
              </a:rPr>
              <a:t>Sistema Nacional de Control Interno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26" name="38 Rectángulo">
            <a:extLst>
              <a:ext uri="{FF2B5EF4-FFF2-40B4-BE49-F238E27FC236}">
                <a16:creationId xmlns:a16="http://schemas.microsoft.com/office/drawing/2014/main" id="{D1295598-057E-CB29-5B96-C47C43F6070E}"/>
              </a:ext>
            </a:extLst>
          </p:cNvPr>
          <p:cNvSpPr/>
          <p:nvPr/>
        </p:nvSpPr>
        <p:spPr>
          <a:xfrm>
            <a:off x="2232681" y="4955875"/>
            <a:ext cx="2649964" cy="337103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>
                <a:solidFill>
                  <a:srgbClr val="FFFFFF"/>
                </a:solidFill>
                <a:latin typeface="Arial Narrow" panose="020B0606020202030204" pitchFamily="34" charset="0"/>
              </a:rPr>
              <a:t>Internamente en cada entidad</a:t>
            </a:r>
          </a:p>
        </p:txBody>
      </p:sp>
      <p:sp>
        <p:nvSpPr>
          <p:cNvPr id="27" name="39 Rectángulo">
            <a:extLst>
              <a:ext uri="{FF2B5EF4-FFF2-40B4-BE49-F238E27FC236}">
                <a16:creationId xmlns:a16="http://schemas.microsoft.com/office/drawing/2014/main" id="{F26206F3-6D43-721D-41F2-4D2D40A2D7F8}"/>
              </a:ext>
            </a:extLst>
          </p:cNvPr>
          <p:cNvSpPr/>
          <p:nvPr/>
        </p:nvSpPr>
        <p:spPr>
          <a:xfrm>
            <a:off x="7718353" y="4992403"/>
            <a:ext cx="2649964" cy="337103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O" sz="1600">
                <a:solidFill>
                  <a:srgbClr val="FFFFFF"/>
                </a:solidFill>
                <a:latin typeface="Arial Narrow" panose="020B0606020202030204" pitchFamily="34" charset="0"/>
              </a:rPr>
              <a:t>Internamente en cada entidad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F073723-BA8F-8015-B4E8-DFE483483E91}"/>
              </a:ext>
            </a:extLst>
          </p:cNvPr>
          <p:cNvGrpSpPr/>
          <p:nvPr/>
        </p:nvGrpSpPr>
        <p:grpSpPr>
          <a:xfrm>
            <a:off x="4439413" y="5276127"/>
            <a:ext cx="3715193" cy="479207"/>
            <a:chOff x="3452191" y="4260906"/>
            <a:chExt cx="2336574" cy="359405"/>
          </a:xfrm>
        </p:grpSpPr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EBA7815B-6160-F9A2-084D-03FD6AD1B593}"/>
                </a:ext>
              </a:extLst>
            </p:cNvPr>
            <p:cNvCxnSpPr/>
            <p:nvPr/>
          </p:nvCxnSpPr>
          <p:spPr>
            <a:xfrm>
              <a:off x="3452191" y="4620311"/>
              <a:ext cx="2336574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2C5A3EE-4907-DAAE-D2B2-0FAE36DB9648}"/>
                </a:ext>
              </a:extLst>
            </p:cNvPr>
            <p:cNvSpPr txBox="1"/>
            <p:nvPr/>
          </p:nvSpPr>
          <p:spPr>
            <a:xfrm>
              <a:off x="3979762" y="4260906"/>
              <a:ext cx="1172817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Articulación</a:t>
              </a:r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4D8E34D6-79D4-3578-F55B-25186AF284DE}"/>
              </a:ext>
            </a:extLst>
          </p:cNvPr>
          <p:cNvSpPr txBox="1"/>
          <p:nvPr/>
        </p:nvSpPr>
        <p:spPr>
          <a:xfrm>
            <a:off x="7417309" y="2445882"/>
            <a:ext cx="3172712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s-ES_tradnl" sz="1300" kern="1400" spc="100">
                <a:solidFill>
                  <a:srgbClr val="595959"/>
                </a:solidFill>
                <a:latin typeface="Arial Narrow"/>
                <a:cs typeface="Arial Narrow"/>
              </a:rPr>
              <a:t>Consejo  Asesor del Gobierno Nacional en materia de Control Interno </a:t>
            </a:r>
            <a:endParaRPr lang="en-US" sz="1300" kern="1400" spc="10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F1B7491-3532-8C13-3A0A-A820F00842B6}"/>
              </a:ext>
            </a:extLst>
          </p:cNvPr>
          <p:cNvSpPr/>
          <p:nvPr/>
        </p:nvSpPr>
        <p:spPr>
          <a:xfrm>
            <a:off x="7146239" y="1520248"/>
            <a:ext cx="3824735" cy="449900"/>
          </a:xfrm>
          <a:prstGeom prst="rect">
            <a:avLst/>
          </a:prstGeom>
          <a:solidFill>
            <a:srgbClr val="E366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lecha derecha 69">
            <a:extLst>
              <a:ext uri="{FF2B5EF4-FFF2-40B4-BE49-F238E27FC236}">
                <a16:creationId xmlns:a16="http://schemas.microsoft.com/office/drawing/2014/main" id="{7348296D-FB75-6677-663A-1F8D695C3359}"/>
              </a:ext>
            </a:extLst>
          </p:cNvPr>
          <p:cNvSpPr/>
          <p:nvPr/>
        </p:nvSpPr>
        <p:spPr>
          <a:xfrm rot="5400000">
            <a:off x="8793010" y="2115802"/>
            <a:ext cx="431567" cy="257281"/>
          </a:xfrm>
          <a:prstGeom prst="rightArrow">
            <a:avLst/>
          </a:prstGeom>
          <a:solidFill>
            <a:srgbClr val="E36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ángulo 68">
            <a:extLst>
              <a:ext uri="{FF2B5EF4-FFF2-40B4-BE49-F238E27FC236}">
                <a16:creationId xmlns:a16="http://schemas.microsoft.com/office/drawing/2014/main" id="{5C9F89EB-28E6-755D-2035-22CDF55ABAC0}"/>
              </a:ext>
            </a:extLst>
          </p:cNvPr>
          <p:cNvSpPr/>
          <p:nvPr/>
        </p:nvSpPr>
        <p:spPr>
          <a:xfrm>
            <a:off x="8256039" y="1581678"/>
            <a:ext cx="1491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s-CO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</a:p>
        </p:txBody>
      </p:sp>
      <p:sp>
        <p:nvSpPr>
          <p:cNvPr id="35" name="Flecha derecha 69">
            <a:extLst>
              <a:ext uri="{FF2B5EF4-FFF2-40B4-BE49-F238E27FC236}">
                <a16:creationId xmlns:a16="http://schemas.microsoft.com/office/drawing/2014/main" id="{A177FA2E-69B7-1B96-6F0E-C1467604F9AF}"/>
              </a:ext>
            </a:extLst>
          </p:cNvPr>
          <p:cNvSpPr/>
          <p:nvPr/>
        </p:nvSpPr>
        <p:spPr>
          <a:xfrm rot="5400000">
            <a:off x="8793010" y="2999216"/>
            <a:ext cx="431567" cy="257281"/>
          </a:xfrm>
          <a:prstGeom prst="rightArrow">
            <a:avLst/>
          </a:prstGeom>
          <a:solidFill>
            <a:srgbClr val="E36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87ABE163-638A-1A2E-9F80-FD63109AA99F}"/>
              </a:ext>
            </a:extLst>
          </p:cNvPr>
          <p:cNvSpPr txBox="1"/>
          <p:nvPr/>
        </p:nvSpPr>
        <p:spPr>
          <a:xfrm>
            <a:off x="1421453" y="2419581"/>
            <a:ext cx="395626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s-CO" sz="1300" kern="1400" spc="100">
                <a:solidFill>
                  <a:srgbClr val="595959"/>
                </a:solidFill>
                <a:latin typeface="Arial Narrow"/>
                <a:cs typeface="Arial Narrow"/>
              </a:rPr>
              <a:t>Consejo para la Gestión y el Desempeño Institucional (Líderes de Política)</a:t>
            </a:r>
            <a:endParaRPr lang="en-US" sz="1300" kern="1400" spc="10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37" name="Rectángulo 4">
            <a:extLst>
              <a:ext uri="{FF2B5EF4-FFF2-40B4-BE49-F238E27FC236}">
                <a16:creationId xmlns:a16="http://schemas.microsoft.com/office/drawing/2014/main" id="{C2282CF8-E7FA-275C-F9BC-3330F76C6A36}"/>
              </a:ext>
            </a:extLst>
          </p:cNvPr>
          <p:cNvSpPr/>
          <p:nvPr/>
        </p:nvSpPr>
        <p:spPr>
          <a:xfrm>
            <a:off x="1006722" y="835470"/>
            <a:ext cx="46995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s-CO" sz="2400" b="1" kern="1400" spc="100">
                <a:solidFill>
                  <a:srgbClr val="5B9BD5"/>
                </a:solidFill>
                <a:latin typeface="Arial Black" panose="020B0A04020102020204" pitchFamily="34" charset="0"/>
                <a:cs typeface="Arial Narrow"/>
              </a:rPr>
              <a:t>Sistema de Gestión</a:t>
            </a: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65981B78-9B35-63A2-6782-95C7E3890EDF}"/>
              </a:ext>
            </a:extLst>
          </p:cNvPr>
          <p:cNvSpPr/>
          <p:nvPr/>
        </p:nvSpPr>
        <p:spPr>
          <a:xfrm>
            <a:off x="1475427" y="1520431"/>
            <a:ext cx="3824735" cy="449900"/>
          </a:xfrm>
          <a:prstGeom prst="rect">
            <a:avLst/>
          </a:prstGeom>
          <a:solidFill>
            <a:srgbClr val="149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ángulo 50">
            <a:extLst>
              <a:ext uri="{FF2B5EF4-FFF2-40B4-BE49-F238E27FC236}">
                <a16:creationId xmlns:a16="http://schemas.microsoft.com/office/drawing/2014/main" id="{2538F5FA-7D93-9BD0-CC6E-20AA9DB7F3F0}"/>
              </a:ext>
            </a:extLst>
          </p:cNvPr>
          <p:cNvSpPr/>
          <p:nvPr/>
        </p:nvSpPr>
        <p:spPr>
          <a:xfrm>
            <a:off x="2609794" y="1555140"/>
            <a:ext cx="1491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s-CO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</a:p>
        </p:txBody>
      </p:sp>
      <p:sp>
        <p:nvSpPr>
          <p:cNvPr id="40" name="Flecha derecha 51">
            <a:extLst>
              <a:ext uri="{FF2B5EF4-FFF2-40B4-BE49-F238E27FC236}">
                <a16:creationId xmlns:a16="http://schemas.microsoft.com/office/drawing/2014/main" id="{1E3A0D9E-A83C-A11A-D864-08EA7F7D6DD7}"/>
              </a:ext>
            </a:extLst>
          </p:cNvPr>
          <p:cNvSpPr/>
          <p:nvPr/>
        </p:nvSpPr>
        <p:spPr>
          <a:xfrm rot="5400000">
            <a:off x="3158497" y="2107040"/>
            <a:ext cx="431567" cy="257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lecha derecha 51">
            <a:extLst>
              <a:ext uri="{FF2B5EF4-FFF2-40B4-BE49-F238E27FC236}">
                <a16:creationId xmlns:a16="http://schemas.microsoft.com/office/drawing/2014/main" id="{742583CC-A309-F2AC-6AC5-17BEDB7996E5}"/>
              </a:ext>
            </a:extLst>
          </p:cNvPr>
          <p:cNvSpPr/>
          <p:nvPr/>
        </p:nvSpPr>
        <p:spPr>
          <a:xfrm rot="5400000">
            <a:off x="3177173" y="3027135"/>
            <a:ext cx="431567" cy="2572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C20A994-52D5-E966-436E-2C362AEEDB4C}"/>
              </a:ext>
            </a:extLst>
          </p:cNvPr>
          <p:cNvSpPr txBox="1"/>
          <p:nvPr/>
        </p:nvSpPr>
        <p:spPr>
          <a:xfrm>
            <a:off x="1293812" y="6224727"/>
            <a:ext cx="964857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67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Nota: </a:t>
            </a:r>
            <a:r>
              <a:rPr lang="es-CO" sz="1467" dirty="0">
                <a:latin typeface="Arial Narrow" panose="020B0606020202030204" pitchFamily="34" charset="0"/>
              </a:rPr>
              <a:t>En el micrositio MIPG podrán los modelos de acto administrativo para su adaptación. </a:t>
            </a:r>
            <a:r>
              <a:rPr lang="es-CO" sz="1467" dirty="0">
                <a:latin typeface="Arial Narrow" panose="020B0606020202030204" pitchFamily="34" charset="0"/>
                <a:hlinkClick r:id="rId5"/>
              </a:rPr>
              <a:t>https://www.funcionpublica.gov.co/web/MIPG</a:t>
            </a:r>
            <a:r>
              <a:rPr lang="es-CO" sz="1467" dirty="0">
                <a:latin typeface="Arial Narrow" panose="020B0606020202030204" pitchFamily="34" charset="0"/>
              </a:rPr>
              <a:t> y de </a:t>
            </a:r>
            <a:r>
              <a:rPr lang="es-CO" sz="1467" dirty="0">
                <a:latin typeface="Arial Narrow" panose="020B0606020202030204" pitchFamily="34" charset="0"/>
                <a:hlinkClick r:id="rId6"/>
              </a:rPr>
              <a:t>https://extranet.huila.gov.co/cms/principal/sistemagestion/planificaciondemipg.aspx</a:t>
            </a:r>
            <a:r>
              <a:rPr lang="es-CO" sz="1467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3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6ACBF2-CDFC-7232-D61A-7C0CC8F24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" t="25542" r="21317" b="10040"/>
          <a:stretch/>
        </p:blipFill>
        <p:spPr>
          <a:xfrm>
            <a:off x="1145754" y="88135"/>
            <a:ext cx="8405870" cy="43847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3D6694-8103-C5AD-2E6C-A6329502B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" t="24740" r="21118" b="23872"/>
          <a:stretch/>
        </p:blipFill>
        <p:spPr>
          <a:xfrm>
            <a:off x="1167788" y="4472850"/>
            <a:ext cx="8405870" cy="21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F834AA-6F37-777F-2502-00A99C03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" t="25060" r="21118" b="24659"/>
          <a:stretch/>
        </p:blipFill>
        <p:spPr>
          <a:xfrm>
            <a:off x="1222873" y="1167789"/>
            <a:ext cx="8405870" cy="40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5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87BC248-FFB2-F644-29AF-8472C40F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23" y="3822357"/>
            <a:ext cx="5300419" cy="27786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6F7273-D598-8725-3C9A-25401CEC2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923" y="859100"/>
            <a:ext cx="7534275" cy="2419350"/>
          </a:xfrm>
          <a:prstGeom prst="rect">
            <a:avLst/>
          </a:prstGeom>
        </p:spPr>
      </p:pic>
      <p:sp>
        <p:nvSpPr>
          <p:cNvPr id="4" name="Flecha abajo 3">
            <a:extLst>
              <a:ext uri="{FF2B5EF4-FFF2-40B4-BE49-F238E27FC236}">
                <a16:creationId xmlns:a16="http://schemas.microsoft.com/office/drawing/2014/main" id="{3D4316F0-9D5B-AB55-7BE8-1678938CCF6D}"/>
              </a:ext>
            </a:extLst>
          </p:cNvPr>
          <p:cNvSpPr/>
          <p:nvPr/>
        </p:nvSpPr>
        <p:spPr>
          <a:xfrm>
            <a:off x="5285746" y="3432761"/>
            <a:ext cx="1425145" cy="378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1B85FC-D276-94B5-BA4E-B2E95E1CF356}"/>
              </a:ext>
            </a:extLst>
          </p:cNvPr>
          <p:cNvSpPr txBox="1"/>
          <p:nvPr/>
        </p:nvSpPr>
        <p:spPr>
          <a:xfrm>
            <a:off x="2224217" y="44772"/>
            <a:ext cx="748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DOCUMENTACIÓN DE PROCESOS - CICLOS</a:t>
            </a:r>
          </a:p>
        </p:txBody>
      </p:sp>
      <p:sp>
        <p:nvSpPr>
          <p:cNvPr id="6" name="Forma libre 6">
            <a:extLst>
              <a:ext uri="{FF2B5EF4-FFF2-40B4-BE49-F238E27FC236}">
                <a16:creationId xmlns:a16="http://schemas.microsoft.com/office/drawing/2014/main" id="{19938AC5-0CD1-42B9-C2FA-94F0E523747D}"/>
              </a:ext>
            </a:extLst>
          </p:cNvPr>
          <p:cNvSpPr/>
          <p:nvPr/>
        </p:nvSpPr>
        <p:spPr>
          <a:xfrm>
            <a:off x="3879447" y="804187"/>
            <a:ext cx="5037520" cy="2530689"/>
          </a:xfrm>
          <a:custGeom>
            <a:avLst/>
            <a:gdLst>
              <a:gd name="connsiteX0" fmla="*/ 278399 w 5037520"/>
              <a:gd name="connsiteY0" fmla="*/ 751782 h 2530689"/>
              <a:gd name="connsiteX1" fmla="*/ 294875 w 5037520"/>
              <a:gd name="connsiteY1" fmla="*/ 232799 h 2530689"/>
              <a:gd name="connsiteX2" fmla="*/ 599675 w 5037520"/>
              <a:gd name="connsiteY2" fmla="*/ 175134 h 2530689"/>
              <a:gd name="connsiteX3" fmla="*/ 3680626 w 5037520"/>
              <a:gd name="connsiteY3" fmla="*/ 150420 h 2530689"/>
              <a:gd name="connsiteX4" fmla="*/ 4685642 w 5037520"/>
              <a:gd name="connsiteY4" fmla="*/ 150420 h 2530689"/>
              <a:gd name="connsiteX5" fmla="*/ 4685642 w 5037520"/>
              <a:gd name="connsiteY5" fmla="*/ 2168690 h 2530689"/>
              <a:gd name="connsiteX6" fmla="*/ 484345 w 5037520"/>
              <a:gd name="connsiteY6" fmla="*/ 2473490 h 2530689"/>
              <a:gd name="connsiteX7" fmla="*/ 261923 w 5037520"/>
              <a:gd name="connsiteY7" fmla="*/ 1493188 h 25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7520" h="2530689">
                <a:moveTo>
                  <a:pt x="278399" y="751782"/>
                </a:moveTo>
                <a:cubicBezTo>
                  <a:pt x="259864" y="540344"/>
                  <a:pt x="241329" y="328907"/>
                  <a:pt x="294875" y="232799"/>
                </a:cubicBezTo>
                <a:cubicBezTo>
                  <a:pt x="348421" y="136691"/>
                  <a:pt x="35383" y="188864"/>
                  <a:pt x="599675" y="175134"/>
                </a:cubicBezTo>
                <a:cubicBezTo>
                  <a:pt x="1163967" y="161404"/>
                  <a:pt x="3680626" y="150420"/>
                  <a:pt x="3680626" y="150420"/>
                </a:cubicBezTo>
                <a:cubicBezTo>
                  <a:pt x="4361620" y="146301"/>
                  <a:pt x="4518139" y="-185958"/>
                  <a:pt x="4685642" y="150420"/>
                </a:cubicBezTo>
                <a:cubicBezTo>
                  <a:pt x="4853145" y="486798"/>
                  <a:pt x="5385858" y="1781512"/>
                  <a:pt x="4685642" y="2168690"/>
                </a:cubicBezTo>
                <a:cubicBezTo>
                  <a:pt x="3985426" y="2555868"/>
                  <a:pt x="1221632" y="2586074"/>
                  <a:pt x="484345" y="2473490"/>
                </a:cubicBezTo>
                <a:cubicBezTo>
                  <a:pt x="-252942" y="2360906"/>
                  <a:pt x="4490" y="1927047"/>
                  <a:pt x="261923" y="14931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A63CF3-A311-1434-86F0-39A49ED0EDD7}"/>
              </a:ext>
            </a:extLst>
          </p:cNvPr>
          <p:cNvSpPr txBox="1"/>
          <p:nvPr/>
        </p:nvSpPr>
        <p:spPr>
          <a:xfrm>
            <a:off x="1" y="2344957"/>
            <a:ext cx="2337758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FF0000"/>
                </a:solidFill>
              </a:rPr>
              <a:t>Caracterización de proceso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dirty="0"/>
              <a:t>Indicadores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dirty="0"/>
              <a:t>Riesgos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dirty="0"/>
              <a:t>Producto no conforme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dirty="0"/>
              <a:t>Procedimientos documentados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/>
              <a:t>Información documentada y conservada</a:t>
            </a:r>
          </a:p>
        </p:txBody>
      </p:sp>
      <p:sp>
        <p:nvSpPr>
          <p:cNvPr id="8" name="Flecha derecha 8">
            <a:extLst>
              <a:ext uri="{FF2B5EF4-FFF2-40B4-BE49-F238E27FC236}">
                <a16:creationId xmlns:a16="http://schemas.microsoft.com/office/drawing/2014/main" id="{0E357A17-1D26-3904-E342-B7273ADF52A1}"/>
              </a:ext>
            </a:extLst>
          </p:cNvPr>
          <p:cNvSpPr/>
          <p:nvPr/>
        </p:nvSpPr>
        <p:spPr>
          <a:xfrm>
            <a:off x="8666206" y="3912972"/>
            <a:ext cx="477794" cy="87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07F162-1974-2562-0F34-AF0B5A0BB9EC}"/>
              </a:ext>
            </a:extLst>
          </p:cNvPr>
          <p:cNvSpPr txBox="1"/>
          <p:nvPr/>
        </p:nvSpPr>
        <p:spPr>
          <a:xfrm>
            <a:off x="9572367" y="3797643"/>
            <a:ext cx="197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MAPA DE PROCESOS</a:t>
            </a:r>
          </a:p>
        </p:txBody>
      </p:sp>
      <p:sp>
        <p:nvSpPr>
          <p:cNvPr id="11" name="Llamada de nube 10">
            <a:extLst>
              <a:ext uri="{FF2B5EF4-FFF2-40B4-BE49-F238E27FC236}">
                <a16:creationId xmlns:a16="http://schemas.microsoft.com/office/drawing/2014/main" id="{A6FFBF0D-A9E8-B2DD-E918-35A783EDED8B}"/>
              </a:ext>
            </a:extLst>
          </p:cNvPr>
          <p:cNvSpPr/>
          <p:nvPr/>
        </p:nvSpPr>
        <p:spPr>
          <a:xfrm rot="1862789">
            <a:off x="10203794" y="180521"/>
            <a:ext cx="2024229" cy="128510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REQUISITO DE CALIDAD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C8E06B-1D74-B2E2-5709-841663FAC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53" y="531519"/>
            <a:ext cx="388050" cy="4183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DF6E9D-EBD4-81A7-C53B-4561514D2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421" y="571185"/>
            <a:ext cx="388050" cy="4183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6B756C-8BD2-879D-3313-5A377DA58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983" y="483503"/>
            <a:ext cx="388050" cy="4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30CEA0-3D76-B18A-80D6-C309C245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63" y="140355"/>
            <a:ext cx="7644063" cy="545833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93FBEF0-6C95-8490-1998-AD8309C6A43F}"/>
              </a:ext>
            </a:extLst>
          </p:cNvPr>
          <p:cNvSpPr txBox="1"/>
          <p:nvPr/>
        </p:nvSpPr>
        <p:spPr>
          <a:xfrm>
            <a:off x="4100763" y="5682734"/>
            <a:ext cx="6116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MAPA DE PROCESOS</a:t>
            </a:r>
            <a:endParaRPr lang="es-ES" sz="32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3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5F39F1-F4FC-6F17-1033-1DB25B8B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13311"/>
            <a:ext cx="8358188" cy="14160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82880" rIns="18288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CO" sz="4400">
                <a:solidFill>
                  <a:srgbClr val="FFFFFF"/>
                </a:solidFill>
                <a:latin typeface="Calibri" panose="020F0502020204030204" pitchFamily="34" charset="0"/>
              </a:rPr>
              <a:t>POLÍTICA PÚBLICA (ley 489/98:</a:t>
            </a:r>
          </a:p>
          <a:p>
            <a:pPr algn="r" eaLnBrk="1" hangingPunct="1"/>
            <a:r>
              <a:rPr lang="es-MX" altLang="es-CO" sz="3500">
                <a:solidFill>
                  <a:srgbClr val="FFFFFF"/>
                </a:solidFill>
                <a:latin typeface="Calibri" panose="020F0502020204030204" pitchFamily="34" charset="0"/>
              </a:rPr>
              <a:t>SISTEMA DE GESTIÓN DE LA CALIDAD </a:t>
            </a: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3FE5B180-2195-A053-CF19-5899A2CEA8A0}"/>
              </a:ext>
            </a:extLst>
          </p:cNvPr>
          <p:cNvSpPr/>
          <p:nvPr/>
        </p:nvSpPr>
        <p:spPr>
          <a:xfrm>
            <a:off x="668181" y="2349915"/>
            <a:ext cx="8290081" cy="297606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Herramienta de gestión sistemática </a:t>
            </a:r>
            <a:r>
              <a:rPr lang="es-CO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transparente </a:t>
            </a:r>
            <a:r>
              <a:rPr lang="es-CO" sz="2400" dirty="0">
                <a:latin typeface="Calibri" pitchFamily="34" charset="0"/>
                <a:cs typeface="Calibri" pitchFamily="34" charset="0"/>
              </a:rPr>
              <a:t>que permita dirigir y evaluar el desempeño institucional, en términos de </a:t>
            </a:r>
            <a:r>
              <a:rPr lang="es-CO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calidad y satisfacción social en la prestación de los servicios a cargo de las entidades</a:t>
            </a:r>
            <a:r>
              <a:rPr lang="es-CO" sz="2400" dirty="0">
                <a:latin typeface="Calibri" pitchFamily="34" charset="0"/>
                <a:cs typeface="Calibri" pitchFamily="34" charset="0"/>
              </a:rPr>
              <a:t>, promueve un enfoque basado en procesos y en las expectativas de los usuarios, destinatarios y beneficiarios de sus funciones asignadas por el ordenamiento jurídico vigente.</a:t>
            </a:r>
          </a:p>
        </p:txBody>
      </p:sp>
    </p:spTree>
    <p:extLst>
      <p:ext uri="{BB962C8B-B14F-4D97-AF65-F5344CB8AC3E}">
        <p14:creationId xmlns:p14="http://schemas.microsoft.com/office/powerpoint/2010/main" val="295911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D8BEC2A-5E65-771D-01FB-9FFEB0D6F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60" y="181155"/>
            <a:ext cx="803457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s-ES_tradnl" sz="6000" b="1" dirty="0">
                <a:solidFill>
                  <a:srgbClr val="800000"/>
                </a:solidFill>
                <a:latin typeface="Tahoma" pitchFamily="34" charset="0"/>
                <a:cs typeface="+mn-cs"/>
              </a:rPr>
              <a:t>Concepto de Calidad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0A5F13D9-4E2B-07F4-51E6-9BD7196FC732}"/>
              </a:ext>
            </a:extLst>
          </p:cNvPr>
          <p:cNvGrpSpPr>
            <a:grpSpLocks/>
          </p:cNvGrpSpPr>
          <p:nvPr/>
        </p:nvGrpSpPr>
        <p:grpSpPr bwMode="auto">
          <a:xfrm>
            <a:off x="881019" y="2192338"/>
            <a:ext cx="1973263" cy="679450"/>
            <a:chOff x="36" y="1381"/>
            <a:chExt cx="1243" cy="428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36EE74BF-DAB9-09A4-DA4C-0975F9F2EA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1381"/>
              <a:ext cx="124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9D1F8F2-4275-B0C1-1710-D496EFDB2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" y="1456"/>
              <a:ext cx="102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s-ES_tradnl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1900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7890860-665E-400B-EDBD-193BBF76D956}"/>
              </a:ext>
            </a:extLst>
          </p:cNvPr>
          <p:cNvGrpSpPr>
            <a:grpSpLocks/>
          </p:cNvGrpSpPr>
          <p:nvPr/>
        </p:nvGrpSpPr>
        <p:grpSpPr bwMode="auto">
          <a:xfrm>
            <a:off x="3521910" y="2192338"/>
            <a:ext cx="1973262" cy="679450"/>
            <a:chOff x="1505" y="1381"/>
            <a:chExt cx="1243" cy="428"/>
          </a:xfrm>
        </p:grpSpPr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2A40B9C-F9A9-D7DE-DECF-A939D66476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1381"/>
              <a:ext cx="124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B26ECD37-7A70-4989-47F3-F81139684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456"/>
              <a:ext cx="102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s-ES_tradnl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1950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2C222D30-05FD-393A-FBED-0FDE9C941DE8}"/>
              </a:ext>
            </a:extLst>
          </p:cNvPr>
          <p:cNvGrpSpPr>
            <a:grpSpLocks/>
          </p:cNvGrpSpPr>
          <p:nvPr/>
        </p:nvGrpSpPr>
        <p:grpSpPr bwMode="auto">
          <a:xfrm>
            <a:off x="6068135" y="2192338"/>
            <a:ext cx="1973262" cy="679450"/>
            <a:chOff x="3011" y="1381"/>
            <a:chExt cx="1243" cy="428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9BB8D940-3CF4-2637-FCC7-A5A63D2F86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1381"/>
              <a:ext cx="124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5271F77C-ABDB-D1AB-F0DB-E42285E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1456"/>
              <a:ext cx="102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s-ES_tradnl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1980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3AB5800-9874-942B-D6A0-4181D00C87AE}"/>
              </a:ext>
            </a:extLst>
          </p:cNvPr>
          <p:cNvGrpSpPr>
            <a:grpSpLocks/>
          </p:cNvGrpSpPr>
          <p:nvPr/>
        </p:nvGrpSpPr>
        <p:grpSpPr bwMode="auto">
          <a:xfrm>
            <a:off x="8803691" y="2185988"/>
            <a:ext cx="1973263" cy="679450"/>
            <a:chOff x="4458" y="1381"/>
            <a:chExt cx="1243" cy="428"/>
          </a:xfrm>
        </p:grpSpPr>
        <p:pic>
          <p:nvPicPr>
            <p:cNvPr id="16" name="Picture 18">
              <a:extLst>
                <a:ext uri="{FF2B5EF4-FFF2-40B4-BE49-F238E27FC236}">
                  <a16:creationId xmlns:a16="http://schemas.microsoft.com/office/drawing/2014/main" id="{0CF7AC6D-A94F-D49C-6C91-E3B8ACCDD1B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" y="1381"/>
              <a:ext cx="124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45F7BDEB-81A9-3F1F-E9B7-312E5120B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1456"/>
              <a:ext cx="102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s-ES_tradnl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2000</a:t>
              </a:r>
            </a:p>
          </p:txBody>
        </p:sp>
      </p:grpSp>
      <p:pic>
        <p:nvPicPr>
          <p:cNvPr id="19" name="Picture 4">
            <a:extLst>
              <a:ext uri="{FF2B5EF4-FFF2-40B4-BE49-F238E27FC236}">
                <a16:creationId xmlns:a16="http://schemas.microsoft.com/office/drawing/2014/main" id="{6E8FF7E4-9486-B0BD-F23D-A62796516EE1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00" y="3352466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71 CuadroTexto">
            <a:extLst>
              <a:ext uri="{FF2B5EF4-FFF2-40B4-BE49-F238E27FC236}">
                <a16:creationId xmlns:a16="http://schemas.microsoft.com/office/drawing/2014/main" id="{92D447CD-0A99-73A4-C264-87BAD838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211" y="3613944"/>
            <a:ext cx="1143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400" b="1" dirty="0">
                <a:solidFill>
                  <a:schemeClr val="bg1"/>
                </a:solidFill>
              </a:rPr>
              <a:t>Cumplir tareas asignadas</a:t>
            </a: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3E2B8605-7B67-FE80-444F-8E16A5C7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985" y="3853865"/>
            <a:ext cx="685800" cy="381000"/>
          </a:xfrm>
          <a:prstGeom prst="rightArrow">
            <a:avLst>
              <a:gd name="adj1" fmla="val 50000"/>
              <a:gd name="adj2" fmla="val 45017"/>
            </a:avLst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B12323A-921A-78A4-E155-D16B4AF85D76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09" y="3349040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46B51389-325F-1D9E-E1D1-B87BF6CF4081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79" y="3349040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72 CuadroTexto">
            <a:extLst>
              <a:ext uri="{FF2B5EF4-FFF2-40B4-BE49-F238E27FC236}">
                <a16:creationId xmlns:a16="http://schemas.microsoft.com/office/drawing/2014/main" id="{FD3B00D6-1797-049B-48CF-E6A0AEB17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605" y="3613944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400" b="1" dirty="0">
                <a:solidFill>
                  <a:schemeClr val="bg1"/>
                </a:solidFill>
              </a:rPr>
              <a:t>Hacer las tareas bien hechas</a:t>
            </a:r>
          </a:p>
        </p:txBody>
      </p:sp>
      <p:sp>
        <p:nvSpPr>
          <p:cNvPr id="27" name="173 CuadroTexto">
            <a:extLst>
              <a:ext uri="{FF2B5EF4-FFF2-40B4-BE49-F238E27FC236}">
                <a16:creationId xmlns:a16="http://schemas.microsoft.com/office/drawing/2014/main" id="{2FFCF644-E92B-41C3-3AAD-45C80B433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566" y="3505993"/>
            <a:ext cx="1285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400" b="1" dirty="0">
                <a:solidFill>
                  <a:schemeClr val="bg1"/>
                </a:solidFill>
              </a:rPr>
              <a:t>Prestar servicios  en condiciones justas</a:t>
            </a:r>
          </a:p>
        </p:txBody>
      </p:sp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EBBC6413-9F20-B6B2-27E8-C674B220EBE4}"/>
              </a:ext>
            </a:extLst>
          </p:cNvPr>
          <p:cNvGraphicFramePr>
            <a:graphicFrameLocks/>
          </p:cNvGraphicFramePr>
          <p:nvPr/>
        </p:nvGraphicFramePr>
        <p:xfrm>
          <a:off x="9045448" y="3050380"/>
          <a:ext cx="1681163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8" imgW="1681163" imgH="1865313" progId="">
                  <p:embed/>
                </p:oleObj>
              </mc:Choice>
              <mc:Fallback>
                <p:oleObj name="Imagen" r:id="rId8" imgW="1681163" imgH="1865313" progId="">
                  <p:embed/>
                  <p:pic>
                    <p:nvPicPr>
                      <p:cNvPr id="28" name="Object 2">
                        <a:extLst>
                          <a:ext uri="{FF2B5EF4-FFF2-40B4-BE49-F238E27FC236}">
                            <a16:creationId xmlns:a16="http://schemas.microsoft.com/office/drawing/2014/main" id="{EBBC6413-9F20-B6B2-27E8-C674B220EB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448" y="3050380"/>
                        <a:ext cx="1681163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4">
            <a:extLst>
              <a:ext uri="{FF2B5EF4-FFF2-40B4-BE49-F238E27FC236}">
                <a16:creationId xmlns:a16="http://schemas.microsoft.com/office/drawing/2014/main" id="{655FAEEC-2475-313B-2928-B884FEBFFE6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4" y="5004594"/>
            <a:ext cx="1973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>
            <a:extLst>
              <a:ext uri="{FF2B5EF4-FFF2-40B4-BE49-F238E27FC236}">
                <a16:creationId xmlns:a16="http://schemas.microsoft.com/office/drawing/2014/main" id="{5F879979-516F-C9D8-DB7D-A418713453B8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5" y="4965115"/>
            <a:ext cx="1973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4">
            <a:extLst>
              <a:ext uri="{FF2B5EF4-FFF2-40B4-BE49-F238E27FC236}">
                <a16:creationId xmlns:a16="http://schemas.microsoft.com/office/drawing/2014/main" id="{35C6DC1C-AA71-BC87-5456-B218DA537252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26" y="4942679"/>
            <a:ext cx="1973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0452EE1B-39E4-E315-41BA-5747BD106A0F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48" y="5004594"/>
            <a:ext cx="1973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C7CE0D3B-BF84-FC9B-6E3A-BC03FF596A4C}"/>
              </a:ext>
            </a:extLst>
          </p:cNvPr>
          <p:cNvSpPr txBox="1"/>
          <p:nvPr/>
        </p:nvSpPr>
        <p:spPr>
          <a:xfrm>
            <a:off x="806153" y="5153819"/>
            <a:ext cx="1546058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Trabajar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CC4B82-48DD-B4F2-2364-67BEF37E6D83}"/>
              </a:ext>
            </a:extLst>
          </p:cNvPr>
          <p:cNvSpPr txBox="1"/>
          <p:nvPr/>
        </p:nvSpPr>
        <p:spPr>
          <a:xfrm>
            <a:off x="3418010" y="5134769"/>
            <a:ext cx="1802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Producir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3AFD015-A9C4-2B04-CDC3-8676B1BE8C8E}"/>
              </a:ext>
            </a:extLst>
          </p:cNvPr>
          <p:cNvSpPr txBox="1"/>
          <p:nvPr/>
        </p:nvSpPr>
        <p:spPr>
          <a:xfrm>
            <a:off x="6483266" y="5120911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Servir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AD3F459-7548-0265-F7D8-50F4FEE0AF43}"/>
              </a:ext>
            </a:extLst>
          </p:cNvPr>
          <p:cNvSpPr txBox="1"/>
          <p:nvPr/>
        </p:nvSpPr>
        <p:spPr>
          <a:xfrm>
            <a:off x="8930354" y="5153820"/>
            <a:ext cx="1619250" cy="3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Satisfacer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6F4204A-8189-1BAE-9DBB-56644A135CF7}"/>
              </a:ext>
            </a:extLst>
          </p:cNvPr>
          <p:cNvSpPr txBox="1"/>
          <p:nvPr/>
        </p:nvSpPr>
        <p:spPr>
          <a:xfrm>
            <a:off x="8412223" y="5657671"/>
            <a:ext cx="2655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 Light" panose="020E0502030303020204" pitchFamily="34" charset="0"/>
              </a:rPr>
              <a:t>Satisfacer necesidades, deseos y demandas </a:t>
            </a:r>
          </a:p>
          <a:p>
            <a:pPr algn="ctr" eaLnBrk="0" hangingPunct="0">
              <a:defRPr/>
            </a:pPr>
            <a:r>
              <a:rPr lang="es-ES_tradnl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 Light" panose="020E0502030303020204" pitchFamily="34" charset="0"/>
              </a:rPr>
              <a:t>de los clientes </a:t>
            </a:r>
          </a:p>
        </p:txBody>
      </p:sp>
    </p:spTree>
    <p:extLst>
      <p:ext uri="{BB962C8B-B14F-4D97-AF65-F5344CB8AC3E}">
        <p14:creationId xmlns:p14="http://schemas.microsoft.com/office/powerpoint/2010/main" val="16814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20" grpId="0"/>
      <p:bldP spid="21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8F5898F5-4D37-6330-FD1A-15BF2C61C215}"/>
              </a:ext>
            </a:extLst>
          </p:cNvPr>
          <p:cNvSpPr/>
          <p:nvPr/>
        </p:nvSpPr>
        <p:spPr>
          <a:xfrm>
            <a:off x="500034" y="71415"/>
            <a:ext cx="814393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 propósito del </a:t>
            </a:r>
            <a:r>
              <a:rPr lang="es-ES" sz="48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sgi</a:t>
            </a:r>
            <a:endParaRPr lang="es-ES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4849867-6687-0874-4241-A68E6428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96" y="1142999"/>
            <a:ext cx="8991099" cy="36316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200" b="1" dirty="0">
                <a:latin typeface="Comic Sans MS" panose="030F0702030302020204" pitchFamily="66" charset="0"/>
              </a:rPr>
              <a:t>TENER UNA HERRAMIENTA ADMINISTRATIVA DE </a:t>
            </a:r>
            <a:r>
              <a:rPr lang="es-CO" altLang="es-CO" sz="3200" b="1" u="sng" dirty="0">
                <a:latin typeface="Comic Sans MS" panose="030F0702030302020204" pitchFamily="66" charset="0"/>
              </a:rPr>
              <a:t>MEJORA PLANIFICACION Y GERENCIA </a:t>
            </a:r>
            <a:r>
              <a:rPr lang="es-CO" altLang="es-CO" sz="3200" b="1" dirty="0">
                <a:latin typeface="Comic Sans MS" panose="030F0702030302020204" pitchFamily="66" charset="0"/>
              </a:rPr>
              <a:t>PARA:</a:t>
            </a:r>
            <a:endParaRPr lang="es-ES" altLang="es-CO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FB93F4F1-F3B7-28F8-0AAF-29BD9A79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88" y="2708358"/>
            <a:ext cx="4143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Estandarizar actividades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Controlar procesos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Disminuir incidencias de producción o prestación de servicios – quejas- R.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Disminuir reprocesos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2C6885CF-D732-6E91-224D-2C33D0C8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740" y="2804609"/>
            <a:ext cx="37147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Medir y monitorear  (</a:t>
            </a:r>
            <a:r>
              <a:rPr lang="es-CO" altLang="es-CO" sz="1400" dirty="0">
                <a:latin typeface="Comic Sans MS" panose="030F0702030302020204" pitchFamily="66" charset="0"/>
              </a:rPr>
              <a:t>desempeños, riesgos, PHVA, Percepción, mejoras)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Toma de decisiones 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Proceso de empalme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Rendición de cuentas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altLang="es-CO" sz="1800" dirty="0">
                <a:latin typeface="Comic Sans MS" panose="030F0702030302020204" pitchFamily="66" charset="0"/>
              </a:rPr>
              <a:t>Inducción/reinducción</a:t>
            </a:r>
          </a:p>
        </p:txBody>
      </p:sp>
      <p:grpSp>
        <p:nvGrpSpPr>
          <p:cNvPr id="6" name="1 Grupo">
            <a:extLst>
              <a:ext uri="{FF2B5EF4-FFF2-40B4-BE49-F238E27FC236}">
                <a16:creationId xmlns:a16="http://schemas.microsoft.com/office/drawing/2014/main" id="{9530A66A-464A-2F02-EBC4-4CD9F9BFF165}"/>
              </a:ext>
            </a:extLst>
          </p:cNvPr>
          <p:cNvGrpSpPr>
            <a:grpSpLocks/>
          </p:cNvGrpSpPr>
          <p:nvPr/>
        </p:nvGrpSpPr>
        <p:grpSpPr bwMode="auto">
          <a:xfrm>
            <a:off x="4093243" y="4774696"/>
            <a:ext cx="1495425" cy="992187"/>
            <a:chOff x="3563888" y="4569731"/>
            <a:chExt cx="1495475" cy="1019509"/>
          </a:xfrm>
        </p:grpSpPr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2B1742BE-9941-E1F8-8E95-9E2EFC6B0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888" y="4615136"/>
              <a:ext cx="1495475" cy="97410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600" b="1">
                <a:solidFill>
                  <a:srgbClr val="FF0000"/>
                </a:solidFill>
              </a:endParaRPr>
            </a:p>
          </p:txBody>
        </p:sp>
        <p:pic>
          <p:nvPicPr>
            <p:cNvPr id="8" name="Picture 6" descr="Saludos">
              <a:extLst>
                <a:ext uri="{FF2B5EF4-FFF2-40B4-BE49-F238E27FC236}">
                  <a16:creationId xmlns:a16="http://schemas.microsoft.com/office/drawing/2014/main" id="{AC60B93A-0513-B4AE-9985-4E818D02B3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582" y="4569731"/>
              <a:ext cx="792086" cy="100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F05D28-2F48-123B-5E22-A750C0C9FA51}"/>
              </a:ext>
            </a:extLst>
          </p:cNvPr>
          <p:cNvSpPr txBox="1"/>
          <p:nvPr/>
        </p:nvSpPr>
        <p:spPr>
          <a:xfrm>
            <a:off x="3000875" y="5766883"/>
            <a:ext cx="371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SATISFACER A LOS CLIENTES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13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:a16="http://schemas.microsoft.com/office/drawing/2014/main" id="{B60A964C-D0A9-A6DA-9345-302144182452}"/>
              </a:ext>
            </a:extLst>
          </p:cNvPr>
          <p:cNvSpPr/>
          <p:nvPr/>
        </p:nvSpPr>
        <p:spPr>
          <a:xfrm>
            <a:off x="248653" y="0"/>
            <a:ext cx="9144000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QUE SIGNIFICA LA CERTIFICACION ?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FB64DD-D6E6-86B1-DC26-7D1C75FA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2905"/>
            <a:ext cx="59293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_tradnl" altLang="es-CO" sz="32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Reconocimiento</a:t>
            </a:r>
            <a:r>
              <a:rPr lang="es-ES_tradnl" altLang="es-CO" sz="3200" dirty="0">
                <a:latin typeface="Comic Sans MS" panose="030F0702030302020204" pitchFamily="66" charset="0"/>
              </a:rPr>
              <a:t> </a:t>
            </a:r>
            <a:r>
              <a:rPr lang="es-ES_tradnl" altLang="es-CO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oficial </a:t>
            </a:r>
            <a:r>
              <a:rPr lang="es-ES_tradnl" altLang="es-CO" sz="3200" u="sng" dirty="0">
                <a:solidFill>
                  <a:schemeClr val="hlink"/>
                </a:solidFill>
                <a:latin typeface="Comic Sans MS" panose="030F0702030302020204" pitchFamily="66" charset="0"/>
              </a:rPr>
              <a:t>NAL</a:t>
            </a:r>
            <a:r>
              <a:rPr lang="es-ES_tradnl" altLang="es-CO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 E </a:t>
            </a:r>
            <a:r>
              <a:rPr lang="es-ES_tradnl" altLang="es-CO" sz="3200" u="sng" dirty="0">
                <a:solidFill>
                  <a:schemeClr val="hlink"/>
                </a:solidFill>
                <a:latin typeface="Comic Sans MS" panose="030F0702030302020204" pitchFamily="66" charset="0"/>
              </a:rPr>
              <a:t>INTERNACIONAL</a:t>
            </a:r>
            <a:r>
              <a:rPr lang="es-ES_tradnl" altLang="es-CO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 que hace el ICONTEC del cumplimiento de Sistema de Gestión, respecto a los requisitos de las normas que lo soportan.</a:t>
            </a:r>
          </a:p>
        </p:txBody>
      </p:sp>
      <p:sp>
        <p:nvSpPr>
          <p:cNvPr id="4" name="9 Flecha arriba y abajo">
            <a:extLst>
              <a:ext uri="{FF2B5EF4-FFF2-40B4-BE49-F238E27FC236}">
                <a16:creationId xmlns:a16="http://schemas.microsoft.com/office/drawing/2014/main" id="{FA3AA4B7-920E-F95F-94ED-8BC08DC765D4}"/>
              </a:ext>
            </a:extLst>
          </p:cNvPr>
          <p:cNvSpPr/>
          <p:nvPr/>
        </p:nvSpPr>
        <p:spPr>
          <a:xfrm>
            <a:off x="3340016" y="3947730"/>
            <a:ext cx="503238" cy="6524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A724D2B8-E247-2D65-BDEA-F95E8208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433" y="4600192"/>
            <a:ext cx="444199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CO" altLang="es-CO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Mejora continua …</a:t>
            </a:r>
          </a:p>
          <a:p>
            <a:pPr eaLnBrk="1" hangingPunct="1"/>
            <a:endParaRPr lang="es-CO" altLang="es-CO" sz="12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CO" altLang="es-CO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Auditorías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CO" altLang="es-CO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Revisión por la Dirección</a:t>
            </a:r>
            <a:endParaRPr lang="es-CO" altLang="es-CO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1 Flecha derecha">
            <a:extLst>
              <a:ext uri="{FF2B5EF4-FFF2-40B4-BE49-F238E27FC236}">
                <a16:creationId xmlns:a16="http://schemas.microsoft.com/office/drawing/2014/main" id="{AD975182-8911-2DFA-1698-B0C9E4BC4D4F}"/>
              </a:ext>
            </a:extLst>
          </p:cNvPr>
          <p:cNvSpPr/>
          <p:nvPr/>
        </p:nvSpPr>
        <p:spPr>
          <a:xfrm>
            <a:off x="6995423" y="5084761"/>
            <a:ext cx="647700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12 CuadroTexto">
            <a:extLst>
              <a:ext uri="{FF2B5EF4-FFF2-40B4-BE49-F238E27FC236}">
                <a16:creationId xmlns:a16="http://schemas.microsoft.com/office/drawing/2014/main" id="{F284A41D-1DB3-04A6-0453-B018CED1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743" y="4668002"/>
            <a:ext cx="1871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dirty="0"/>
              <a:t>CLON…</a:t>
            </a:r>
          </a:p>
        </p:txBody>
      </p:sp>
      <p:sp>
        <p:nvSpPr>
          <p:cNvPr id="9" name="13 CuadroTexto">
            <a:extLst>
              <a:ext uri="{FF2B5EF4-FFF2-40B4-BE49-F238E27FC236}">
                <a16:creationId xmlns:a16="http://schemas.microsoft.com/office/drawing/2014/main" id="{7CE9A717-A985-727C-C212-B33AE00D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822" y="5183187"/>
            <a:ext cx="187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dirty="0"/>
              <a:t>PHVA…</a:t>
            </a:r>
          </a:p>
        </p:txBody>
      </p:sp>
      <p:pic>
        <p:nvPicPr>
          <p:cNvPr id="10" name="Picture 7" descr="status_ok">
            <a:extLst>
              <a:ext uri="{FF2B5EF4-FFF2-40B4-BE49-F238E27FC236}">
                <a16:creationId xmlns:a16="http://schemas.microsoft.com/office/drawing/2014/main" id="{90AE7571-3FA1-DCDA-D1BD-86243820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72" y="5705474"/>
            <a:ext cx="7159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" y="11016"/>
            <a:ext cx="12233279" cy="68580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F70634-9B14-43B3-260C-B89498C86087}"/>
              </a:ext>
            </a:extLst>
          </p:cNvPr>
          <p:cNvSpPr txBox="1"/>
          <p:nvPr/>
        </p:nvSpPr>
        <p:spPr>
          <a:xfrm>
            <a:off x="727110" y="272720"/>
            <a:ext cx="9540607" cy="533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dirty="0">
                <a:solidFill>
                  <a:srgbClr val="666666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objetivo fundamental de todas las entidades de carácter público es proporcionar beneficios visibles y medibles a los ciudadanos. Es por este motivo, que el Gobierno Nacional debe procurar que todas las entidades ejecuten y hagan seguimiento a su gestión con el fin de generar valor, satisfacción y confianza. A raíz de esto, surge el Modelo Integrado de Planeación y Gestión – MIPG, el cual busca fortalecer la medición del desempeño de la Administración Pública</a:t>
            </a:r>
            <a:r>
              <a:rPr lang="es-C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4">
            <a:extLst>
              <a:ext uri="{FF2B5EF4-FFF2-40B4-BE49-F238E27FC236}">
                <a16:creationId xmlns:a16="http://schemas.microsoft.com/office/drawing/2014/main" id="{647B91A2-F2DE-3CF0-0FF4-64B3A7413C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97232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2"/>
              </a:extrusionClr>
              <a:contourClr>
                <a:srgbClr val="660033"/>
              </a:contourClr>
            </a:sp3d>
          </a:bodyPr>
          <a:lstStyle/>
          <a:p>
            <a:pPr algn="ctr"/>
            <a:r>
              <a:rPr lang="es-ES" sz="3600" b="1" kern="10" dirty="0">
                <a:ln w="9525">
                  <a:round/>
                  <a:headEnd/>
                  <a:tailEnd/>
                </a:ln>
                <a:solidFill>
                  <a:srgbClr val="660033"/>
                </a:solidFill>
                <a:latin typeface="Impact" panose="020B0806030902050204" pitchFamily="34" charset="0"/>
              </a:rPr>
              <a:t> GESTION DE CALIDAD - ENFOQUE POR PROCESOS </a:t>
            </a:r>
            <a:endParaRPr lang="es-CO" sz="3600" b="1" kern="10" dirty="0">
              <a:ln w="9525">
                <a:round/>
                <a:headEnd/>
                <a:tailEnd/>
              </a:ln>
              <a:solidFill>
                <a:srgbClr val="660033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7FFA406-DD57-AE5E-68CE-FEE0E8B4D02C}"/>
              </a:ext>
            </a:extLst>
          </p:cNvPr>
          <p:cNvGrpSpPr>
            <a:grpSpLocks/>
          </p:cNvGrpSpPr>
          <p:nvPr/>
        </p:nvGrpSpPr>
        <p:grpSpPr bwMode="auto">
          <a:xfrm>
            <a:off x="766385" y="1137303"/>
            <a:ext cx="7883525" cy="3887788"/>
            <a:chOff x="48" y="912"/>
            <a:chExt cx="4950" cy="2572"/>
          </a:xfrm>
        </p:grpSpPr>
        <p:sp>
          <p:nvSpPr>
            <p:cNvPr id="17" name="Line 3">
              <a:extLst>
                <a:ext uri="{FF2B5EF4-FFF2-40B4-BE49-F238E27FC236}">
                  <a16:creationId xmlns:a16="http://schemas.microsoft.com/office/drawing/2014/main" id="{428D866D-009A-9723-7667-2B4509FD7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719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DE16F2F4-2CB3-D77C-523F-97FD7EC70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912"/>
              <a:ext cx="4950" cy="2572"/>
              <a:chOff x="48" y="912"/>
              <a:chExt cx="4950" cy="2572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1B7ABEEA-1384-4C2D-4A28-054589E31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48"/>
                <a:ext cx="4076" cy="1536"/>
              </a:xfrm>
              <a:prstGeom prst="rect">
                <a:avLst/>
              </a:prstGeom>
              <a:gradFill rotWithShape="0">
                <a:gsLst>
                  <a:gs pos="0">
                    <a:srgbClr val="ABDDDD"/>
                  </a:gs>
                  <a:gs pos="100000">
                    <a:srgbClr val="0099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s-CO" altLang="es-CO" sz="2000"/>
              </a:p>
            </p:txBody>
          </p:sp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BB51E1FF-32AA-3E95-9674-CCAA2DD2AD8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2281"/>
                <a:ext cx="1020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id="{AE65D35A-C7BD-4BB2-0357-1D93D1998DC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" y="2281"/>
                <a:ext cx="1020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utoShape 8">
                <a:extLst>
                  <a:ext uri="{FF2B5EF4-FFF2-40B4-BE49-F238E27FC236}">
                    <a16:creationId xmlns:a16="http://schemas.microsoft.com/office/drawing/2014/main" id="{305DCBA4-E3D4-26F6-7015-0D0E170FE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" y="2311"/>
                <a:ext cx="864" cy="816"/>
              </a:xfrm>
              <a:prstGeom prst="bevel">
                <a:avLst>
                  <a:gd name="adj" fmla="val 3676"/>
                </a:avLst>
              </a:prstGeom>
              <a:gradFill rotWithShape="0">
                <a:gsLst>
                  <a:gs pos="0">
                    <a:srgbClr val="752700"/>
                  </a:gs>
                  <a:gs pos="100000">
                    <a:srgbClr val="B03B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grpSp>
            <p:nvGrpSpPr>
              <p:cNvPr id="23" name="Group 9">
                <a:extLst>
                  <a:ext uri="{FF2B5EF4-FFF2-40B4-BE49-F238E27FC236}">
                    <a16:creationId xmlns:a16="http://schemas.microsoft.com/office/drawing/2014/main" id="{D1C4DA7D-6B68-9A29-D1CB-90F343EF3D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516"/>
                <a:ext cx="943" cy="332"/>
                <a:chOff x="36" y="1381"/>
                <a:chExt cx="1243" cy="428"/>
              </a:xfrm>
            </p:grpSpPr>
            <p:pic>
              <p:nvPicPr>
                <p:cNvPr id="39" name="Picture 10">
                  <a:extLst>
                    <a:ext uri="{FF2B5EF4-FFF2-40B4-BE49-F238E27FC236}">
                      <a16:creationId xmlns:a16="http://schemas.microsoft.com/office/drawing/2014/main" id="{6778EA6A-2072-1A6B-5AD4-35D5C1937EBD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" y="1381"/>
                  <a:ext cx="1243" cy="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11">
                  <a:extLst>
                    <a:ext uri="{FF2B5EF4-FFF2-40B4-BE49-F238E27FC236}">
                      <a16:creationId xmlns:a16="http://schemas.microsoft.com/office/drawing/2014/main" id="{DAD9DC3C-7C02-ABD5-A3EA-A4CF859F7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1458"/>
                  <a:ext cx="102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eaLnBrk="0" hangingPunct="0">
                    <a:defRPr/>
                  </a:pPr>
                  <a:r>
                    <a:rPr lang="es-ES_tradnl" sz="18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+mn-cs"/>
                    </a:rPr>
                    <a:t>Insumos</a:t>
                  </a:r>
                </a:p>
              </p:txBody>
            </p:sp>
          </p:grpSp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49A6AFCE-7867-C406-B15B-8EC2F05649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7" y="1516"/>
                <a:ext cx="1305" cy="332"/>
                <a:chOff x="1158" y="1381"/>
                <a:chExt cx="1720" cy="428"/>
              </a:xfrm>
            </p:grpSpPr>
            <p:pic>
              <p:nvPicPr>
                <p:cNvPr id="37" name="Picture 13">
                  <a:extLst>
                    <a:ext uri="{FF2B5EF4-FFF2-40B4-BE49-F238E27FC236}">
                      <a16:creationId xmlns:a16="http://schemas.microsoft.com/office/drawing/2014/main" id="{46E524C1-FADF-9A26-3B9B-ACAD2473F507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" y="1381"/>
                  <a:ext cx="1720" cy="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685700AF-AF75-13BD-9A31-8775446FB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5" y="1458"/>
                  <a:ext cx="102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eaLnBrk="0" hangingPunct="0">
                    <a:defRPr/>
                  </a:pPr>
                  <a:r>
                    <a:rPr lang="es-ES_tradnl" sz="18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+mn-cs"/>
                    </a:rPr>
                    <a:t>Transformación</a:t>
                  </a:r>
                </a:p>
              </p:txBody>
            </p:sp>
          </p:grpSp>
          <p:grpSp>
            <p:nvGrpSpPr>
              <p:cNvPr id="25" name="Group 15">
                <a:extLst>
                  <a:ext uri="{FF2B5EF4-FFF2-40B4-BE49-F238E27FC236}">
                    <a16:creationId xmlns:a16="http://schemas.microsoft.com/office/drawing/2014/main" id="{D6A4311C-C7FA-33C3-2CA6-D9F7FD482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516"/>
                <a:ext cx="943" cy="332"/>
                <a:chOff x="3011" y="1381"/>
                <a:chExt cx="1243" cy="428"/>
              </a:xfrm>
            </p:grpSpPr>
            <p:pic>
              <p:nvPicPr>
                <p:cNvPr id="35" name="Picture 16">
                  <a:extLst>
                    <a:ext uri="{FF2B5EF4-FFF2-40B4-BE49-F238E27FC236}">
                      <a16:creationId xmlns:a16="http://schemas.microsoft.com/office/drawing/2014/main" id="{203FEC5D-7B2A-9FFA-0AF1-D1A36B8F291C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1" y="1381"/>
                  <a:ext cx="1243" cy="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Rectangle 17">
                  <a:extLst>
                    <a:ext uri="{FF2B5EF4-FFF2-40B4-BE49-F238E27FC236}">
                      <a16:creationId xmlns:a16="http://schemas.microsoft.com/office/drawing/2014/main" id="{07774C82-EDD6-2E77-6A7F-75E7E2D3F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6" y="1458"/>
                  <a:ext cx="102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eaLnBrk="0" hangingPunct="0">
                    <a:defRPr/>
                  </a:pPr>
                  <a:r>
                    <a:rPr lang="es-ES_tradnl" sz="18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+mn-cs"/>
                    </a:rPr>
                    <a:t>Productos</a:t>
                  </a:r>
                </a:p>
              </p:txBody>
            </p:sp>
          </p:grp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BCE87373-17A5-AE77-5499-F670DD666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2284"/>
                <a:ext cx="0" cy="864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A6A2BD48-7BFB-80BC-216D-5443CEB51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19"/>
                <a:ext cx="1008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487CF9F3-E99D-E14F-084B-F0BB8CDED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332"/>
                <a:ext cx="34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_tradnl" altLang="es-CO" sz="36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EFBD28FB-F4C0-EFAD-4A69-B4F7E585A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6" y="2332"/>
                <a:ext cx="32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_tradnl" altLang="es-CO" sz="36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P</a:t>
                </a:r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EE8E4C67-FC0D-8366-7957-03B9B7B5D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716"/>
                <a:ext cx="34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_tradnl" altLang="es-CO" sz="36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V</a:t>
                </a:r>
              </a:p>
            </p:txBody>
          </p:sp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E009769C-0CBF-BA37-6474-93D706E01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912"/>
                <a:ext cx="4749" cy="30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>
                  <a:defRPr/>
                </a:pPr>
                <a:r>
                  <a:rPr lang="es-ES_tradnl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rPr>
                  <a:t>PROCESOS INTERNOS  –   </a:t>
                </a:r>
                <a:r>
                  <a:rPr lang="es-ES_tradnl" sz="1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rPr>
                  <a:t>Misión/Competencias – </a:t>
                </a:r>
                <a:r>
                  <a:rPr lang="es-ES_tradnl" sz="14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rPr>
                  <a:t>Req.L</a:t>
                </a:r>
                <a:endParaRPr lang="es-ES_tradnl" sz="1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74E48AD4-F1E2-DF61-F028-D75A8362E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" y="1228"/>
                <a:ext cx="4032" cy="768"/>
              </a:xfrm>
              <a:custGeom>
                <a:avLst/>
                <a:gdLst>
                  <a:gd name="T0" fmla="*/ 0 w 4080"/>
                  <a:gd name="T1" fmla="*/ 720 h 768"/>
                  <a:gd name="T2" fmla="*/ 0 w 4080"/>
                  <a:gd name="T3" fmla="*/ 0 h 768"/>
                  <a:gd name="T4" fmla="*/ 2665 w 4080"/>
                  <a:gd name="T5" fmla="*/ 0 h 768"/>
                  <a:gd name="T6" fmla="*/ 2665 w 4080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0"/>
                  <a:gd name="T13" fmla="*/ 0 h 768"/>
                  <a:gd name="T14" fmla="*/ 4080 w 4080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0" h="768">
                    <a:moveTo>
                      <a:pt x="0" y="720"/>
                    </a:moveTo>
                    <a:lnTo>
                      <a:pt x="0" y="0"/>
                    </a:lnTo>
                    <a:lnTo>
                      <a:pt x="4080" y="0"/>
                    </a:lnTo>
                    <a:lnTo>
                      <a:pt x="4080" y="768"/>
                    </a:lnTo>
                  </a:path>
                </a:pathLst>
              </a:custGeom>
              <a:noFill/>
              <a:ln w="57150" cap="flat" cmpd="sng">
                <a:solidFill>
                  <a:srgbClr val="009999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25E0B1DE-0E44-E193-5208-455A275AD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716"/>
                <a:ext cx="480" cy="414"/>
              </a:xfrm>
              <a:custGeom>
                <a:avLst/>
                <a:gdLst>
                  <a:gd name="T0" fmla="*/ 1 w 828"/>
                  <a:gd name="T1" fmla="*/ 0 h 798"/>
                  <a:gd name="T2" fmla="*/ 1 w 828"/>
                  <a:gd name="T3" fmla="*/ 1 h 798"/>
                  <a:gd name="T4" fmla="*/ 1 w 828"/>
                  <a:gd name="T5" fmla="*/ 1 h 798"/>
                  <a:gd name="T6" fmla="*/ 1 w 828"/>
                  <a:gd name="T7" fmla="*/ 1 h 798"/>
                  <a:gd name="T8" fmla="*/ 1 w 828"/>
                  <a:gd name="T9" fmla="*/ 1 h 798"/>
                  <a:gd name="T10" fmla="*/ 1 w 828"/>
                  <a:gd name="T11" fmla="*/ 1 h 798"/>
                  <a:gd name="T12" fmla="*/ 1 w 828"/>
                  <a:gd name="T13" fmla="*/ 1 h 798"/>
                  <a:gd name="T14" fmla="*/ 1 w 828"/>
                  <a:gd name="T15" fmla="*/ 1 h 798"/>
                  <a:gd name="T16" fmla="*/ 1 w 828"/>
                  <a:gd name="T17" fmla="*/ 1 h 798"/>
                  <a:gd name="T18" fmla="*/ 1 w 828"/>
                  <a:gd name="T19" fmla="*/ 1 h 798"/>
                  <a:gd name="T20" fmla="*/ 1 w 828"/>
                  <a:gd name="T21" fmla="*/ 1 h 798"/>
                  <a:gd name="T22" fmla="*/ 1 w 828"/>
                  <a:gd name="T23" fmla="*/ 1 h 798"/>
                  <a:gd name="T24" fmla="*/ 1 w 828"/>
                  <a:gd name="T25" fmla="*/ 1 h 798"/>
                  <a:gd name="T26" fmla="*/ 1 w 828"/>
                  <a:gd name="T27" fmla="*/ 1 h 798"/>
                  <a:gd name="T28" fmla="*/ 1 w 828"/>
                  <a:gd name="T29" fmla="*/ 1 h 798"/>
                  <a:gd name="T30" fmla="*/ 1 w 828"/>
                  <a:gd name="T31" fmla="*/ 1 h 798"/>
                  <a:gd name="T32" fmla="*/ 1 w 828"/>
                  <a:gd name="T33" fmla="*/ 1 h 798"/>
                  <a:gd name="T34" fmla="*/ 0 w 828"/>
                  <a:gd name="T35" fmla="*/ 1 h 798"/>
                  <a:gd name="T36" fmla="*/ 1 w 828"/>
                  <a:gd name="T37" fmla="*/ 0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8"/>
                  <a:gd name="T58" fmla="*/ 0 h 798"/>
                  <a:gd name="T59" fmla="*/ 828 w 828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8" h="798">
                    <a:moveTo>
                      <a:pt x="12" y="0"/>
                    </a:moveTo>
                    <a:lnTo>
                      <a:pt x="828" y="24"/>
                    </a:lnTo>
                    <a:lnTo>
                      <a:pt x="828" y="96"/>
                    </a:lnTo>
                    <a:lnTo>
                      <a:pt x="819" y="153"/>
                    </a:lnTo>
                    <a:lnTo>
                      <a:pt x="807" y="225"/>
                    </a:lnTo>
                    <a:lnTo>
                      <a:pt x="780" y="309"/>
                    </a:lnTo>
                    <a:lnTo>
                      <a:pt x="744" y="378"/>
                    </a:lnTo>
                    <a:lnTo>
                      <a:pt x="708" y="444"/>
                    </a:lnTo>
                    <a:lnTo>
                      <a:pt x="651" y="522"/>
                    </a:lnTo>
                    <a:lnTo>
                      <a:pt x="591" y="585"/>
                    </a:lnTo>
                    <a:lnTo>
                      <a:pt x="507" y="651"/>
                    </a:lnTo>
                    <a:lnTo>
                      <a:pt x="444" y="693"/>
                    </a:lnTo>
                    <a:lnTo>
                      <a:pt x="351" y="735"/>
                    </a:lnTo>
                    <a:lnTo>
                      <a:pt x="276" y="762"/>
                    </a:lnTo>
                    <a:lnTo>
                      <a:pt x="171" y="786"/>
                    </a:lnTo>
                    <a:lnTo>
                      <a:pt x="84" y="798"/>
                    </a:lnTo>
                    <a:lnTo>
                      <a:pt x="21" y="798"/>
                    </a:lnTo>
                    <a:lnTo>
                      <a:pt x="0" y="79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370DFFE7-A3C7-1B0A-B570-0C926A3E6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6" y="2716"/>
                <a:ext cx="35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_tradnl" altLang="es-CO" sz="36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H</a:t>
                </a:r>
              </a:p>
            </p:txBody>
          </p:sp>
        </p:grpSp>
      </p:grpSp>
      <p:sp>
        <p:nvSpPr>
          <p:cNvPr id="41" name="Text Box 36">
            <a:extLst>
              <a:ext uri="{FF2B5EF4-FFF2-40B4-BE49-F238E27FC236}">
                <a16:creationId xmlns:a16="http://schemas.microsoft.com/office/drawing/2014/main" id="{571E074E-C91A-FA20-C5EC-6C6DBB97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19" y="3882131"/>
            <a:ext cx="141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1400" b="1" dirty="0">
                <a:solidFill>
                  <a:schemeClr val="bg2"/>
                </a:solidFill>
              </a:rPr>
              <a:t>Necesidades </a:t>
            </a:r>
          </a:p>
          <a:p>
            <a:pPr algn="ctr" eaLnBrk="1" hangingPunct="1"/>
            <a:r>
              <a:rPr lang="es-MX" altLang="es-CO" sz="1400" b="1" dirty="0">
                <a:solidFill>
                  <a:schemeClr val="bg2"/>
                </a:solidFill>
              </a:rPr>
              <a:t>/Expectativas</a:t>
            </a:r>
            <a:endParaRPr lang="es-ES_tradnl" altLang="es-CO" sz="1400" b="1" dirty="0">
              <a:solidFill>
                <a:schemeClr val="bg2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A170EF4-7A22-7F3D-367E-0269E49EEE4B}"/>
              </a:ext>
            </a:extLst>
          </p:cNvPr>
          <p:cNvSpPr txBox="1"/>
          <p:nvPr/>
        </p:nvSpPr>
        <p:spPr>
          <a:xfrm>
            <a:off x="930385" y="4453714"/>
            <a:ext cx="140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MX" altLang="es-CO" sz="1800" b="1" dirty="0"/>
              <a:t>RECURSOS</a:t>
            </a:r>
          </a:p>
          <a:p>
            <a:pPr algn="ctr" eaLnBrk="1" hangingPunct="1"/>
            <a:r>
              <a:rPr lang="es-MX" altLang="es-CO" sz="1800" b="1" dirty="0"/>
              <a:t>PERSONAL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32896C1-733C-9AC2-F29C-EAFCB2E9659F}"/>
              </a:ext>
            </a:extLst>
          </p:cNvPr>
          <p:cNvSpPr txBox="1"/>
          <p:nvPr/>
        </p:nvSpPr>
        <p:spPr>
          <a:xfrm>
            <a:off x="5651590" y="3575742"/>
            <a:ext cx="140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MX" altLang="es-CO" sz="1800" b="1" dirty="0">
                <a:solidFill>
                  <a:schemeClr val="bg1"/>
                </a:solidFill>
              </a:rPr>
              <a:t>SALIDAS</a:t>
            </a:r>
          </a:p>
          <a:p>
            <a:pPr algn="ctr" eaLnBrk="1" hangingPunct="1"/>
            <a:r>
              <a:rPr lang="es-MX" altLang="es-CO" sz="1800" b="1" dirty="0">
                <a:solidFill>
                  <a:schemeClr val="bg1"/>
                </a:solidFill>
              </a:rPr>
              <a:t>“Servicios”</a:t>
            </a:r>
            <a:endParaRPr lang="es-ES_tradnl" altLang="es-CO" sz="1800" b="1" dirty="0">
              <a:solidFill>
                <a:schemeClr val="bg1"/>
              </a:solidFill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9B0CD28E-9741-1253-98F1-38E34CD16B22}"/>
              </a:ext>
            </a:extLst>
          </p:cNvPr>
          <p:cNvGrpSpPr>
            <a:grpSpLocks/>
          </p:cNvGrpSpPr>
          <p:nvPr/>
        </p:nvGrpSpPr>
        <p:grpSpPr bwMode="auto">
          <a:xfrm>
            <a:off x="8389212" y="1950064"/>
            <a:ext cx="2135187" cy="3062289"/>
            <a:chOff x="4266" y="1722"/>
            <a:chExt cx="1345" cy="1929"/>
          </a:xfrm>
        </p:grpSpPr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89C03DC4-FF09-A6CE-61E8-1A3061761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123"/>
              <a:ext cx="1345" cy="1528"/>
            </a:xfrm>
            <a:prstGeom prst="rect">
              <a:avLst/>
            </a:prstGeom>
            <a:gradFill rotWithShape="0">
              <a:gsLst>
                <a:gs pos="0">
                  <a:srgbClr val="ABDDDD"/>
                </a:gs>
                <a:gs pos="100000">
                  <a:srgbClr val="0099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graphicFrame>
          <p:nvGraphicFramePr>
            <p:cNvPr id="73" name="Object 2">
              <a:extLst>
                <a:ext uri="{FF2B5EF4-FFF2-40B4-BE49-F238E27FC236}">
                  <a16:creationId xmlns:a16="http://schemas.microsoft.com/office/drawing/2014/main" id="{18C1D6CB-179A-90F7-332F-B20CFF0160B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465" y="2242"/>
            <a:ext cx="1059" cy="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7" imgW="1681163" imgH="1865313" progId="">
                    <p:embed/>
                  </p:oleObj>
                </mc:Choice>
                <mc:Fallback>
                  <p:oleObj name="Imagen" r:id="rId7" imgW="1681163" imgH="1865313" progId="">
                    <p:embed/>
                    <p:pic>
                      <p:nvPicPr>
                        <p:cNvPr id="73" name="Object 2">
                          <a:extLst>
                            <a:ext uri="{FF2B5EF4-FFF2-40B4-BE49-F238E27FC236}">
                              <a16:creationId xmlns:a16="http://schemas.microsoft.com/office/drawing/2014/main" id="{18C1D6CB-179A-90F7-332F-B20CFF0160B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5" y="2242"/>
                          <a:ext cx="1059" cy="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4BE41847-F647-D47E-B859-5A977A9FE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1722"/>
              <a:ext cx="943" cy="332"/>
              <a:chOff x="4377" y="1647"/>
              <a:chExt cx="1243" cy="428"/>
            </a:xfrm>
          </p:grpSpPr>
          <p:pic>
            <p:nvPicPr>
              <p:cNvPr id="75" name="Picture 31">
                <a:extLst>
                  <a:ext uri="{FF2B5EF4-FFF2-40B4-BE49-F238E27FC236}">
                    <a16:creationId xmlns:a16="http://schemas.microsoft.com/office/drawing/2014/main" id="{9C843DCC-7A8C-9906-1F4F-A6FD5EAC92E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647"/>
                <a:ext cx="1243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DBD0586-4F73-2DC1-B415-061D78373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746"/>
                <a:ext cx="96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es-ES_tradnl" sz="1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+mn-cs"/>
                  </a:rPr>
                  <a:t>    Objetivo</a:t>
                </a:r>
              </a:p>
            </p:txBody>
          </p:sp>
        </p:grpSp>
      </p:grpSp>
      <p:sp>
        <p:nvSpPr>
          <p:cNvPr id="77" name="Text Box 33">
            <a:extLst>
              <a:ext uri="{FF2B5EF4-FFF2-40B4-BE49-F238E27FC236}">
                <a16:creationId xmlns:a16="http://schemas.microsoft.com/office/drawing/2014/main" id="{C19CDDBA-C3FE-E16C-C37D-1E78F35F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83" y="5012353"/>
            <a:ext cx="5566108" cy="3412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s-ES_tradn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 OBJETIVO NO ES PRODUCIR PRODUCTOS/SERVICIOS</a:t>
            </a:r>
          </a:p>
        </p:txBody>
      </p:sp>
      <p:sp>
        <p:nvSpPr>
          <p:cNvPr id="78" name="Text Box 35">
            <a:extLst>
              <a:ext uri="{FF2B5EF4-FFF2-40B4-BE49-F238E27FC236}">
                <a16:creationId xmlns:a16="http://schemas.microsoft.com/office/drawing/2014/main" id="{DAAF0141-D820-99B5-AB28-A2BC45AA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710" y="4933866"/>
            <a:ext cx="300037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 OBJETIVO: </a:t>
            </a:r>
            <a:r>
              <a:rPr lang="es-ES_tradnl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SATISFACER LA COMUNIDAD/CLIENTES</a:t>
            </a:r>
            <a:endParaRPr lang="es-ES_tradnl" sz="1600" b="1" u="sng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9" name="40 Flecha abajo">
            <a:extLst>
              <a:ext uri="{FF2B5EF4-FFF2-40B4-BE49-F238E27FC236}">
                <a16:creationId xmlns:a16="http://schemas.microsoft.com/office/drawing/2014/main" id="{0AF702F0-7002-DD59-5B05-C26DC8F8795F}"/>
              </a:ext>
            </a:extLst>
          </p:cNvPr>
          <p:cNvSpPr/>
          <p:nvPr/>
        </p:nvSpPr>
        <p:spPr>
          <a:xfrm flipV="1">
            <a:off x="3414872" y="5348823"/>
            <a:ext cx="57150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0" name="40 Flecha abajo">
            <a:extLst>
              <a:ext uri="{FF2B5EF4-FFF2-40B4-BE49-F238E27FC236}">
                <a16:creationId xmlns:a16="http://schemas.microsoft.com/office/drawing/2014/main" id="{69060B31-D2EF-50A0-B576-5032F6FE1015}"/>
              </a:ext>
            </a:extLst>
          </p:cNvPr>
          <p:cNvSpPr/>
          <p:nvPr/>
        </p:nvSpPr>
        <p:spPr>
          <a:xfrm flipV="1">
            <a:off x="9218680" y="5527417"/>
            <a:ext cx="57150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1" name="39 CuadroTexto">
            <a:extLst>
              <a:ext uri="{FF2B5EF4-FFF2-40B4-BE49-F238E27FC236}">
                <a16:creationId xmlns:a16="http://schemas.microsoft.com/office/drawing/2014/main" id="{A041D317-C28A-B9C6-3B3F-482F834D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429" y="5748664"/>
            <a:ext cx="23368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400" b="1" dirty="0"/>
              <a:t>*MEJORA CONTINUA</a:t>
            </a:r>
          </a:p>
          <a:p>
            <a:pPr eaLnBrk="1" hangingPunct="1"/>
            <a:r>
              <a:rPr lang="es-CO" altLang="es-CO" sz="1400" b="1" dirty="0"/>
              <a:t>*AUDITORÍAS</a:t>
            </a:r>
          </a:p>
        </p:txBody>
      </p:sp>
      <p:sp>
        <p:nvSpPr>
          <p:cNvPr id="82" name="38 CuadroTexto">
            <a:extLst>
              <a:ext uri="{FF2B5EF4-FFF2-40B4-BE49-F238E27FC236}">
                <a16:creationId xmlns:a16="http://schemas.microsoft.com/office/drawing/2014/main" id="{D462A929-B745-BB82-3FA8-910E506B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697" y="5916172"/>
            <a:ext cx="2177466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400" b="1"/>
              <a:t>*REVISIÓN GERENCIAL</a:t>
            </a:r>
          </a:p>
        </p:txBody>
      </p:sp>
      <p:sp>
        <p:nvSpPr>
          <p:cNvPr id="83" name="42 Explosión 2">
            <a:extLst>
              <a:ext uri="{FF2B5EF4-FFF2-40B4-BE49-F238E27FC236}">
                <a16:creationId xmlns:a16="http://schemas.microsoft.com/office/drawing/2014/main" id="{F8814DFE-0A87-0B4A-736A-0C52662D23AC}"/>
              </a:ext>
            </a:extLst>
          </p:cNvPr>
          <p:cNvSpPr/>
          <p:nvPr/>
        </p:nvSpPr>
        <p:spPr>
          <a:xfrm>
            <a:off x="5326387" y="5259149"/>
            <a:ext cx="2786063" cy="15716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Cumplimiento</a:t>
            </a:r>
            <a:r>
              <a:rPr lang="es-CO" sz="1200" b="1" dirty="0">
                <a:solidFill>
                  <a:schemeClr val="tx1"/>
                </a:solidFill>
              </a:rPr>
              <a:t> de requisitos</a:t>
            </a:r>
          </a:p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</a:rPr>
              <a:t>CLON y</a:t>
            </a:r>
          </a:p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</a:rPr>
              <a:t>Ciclo PHVA</a:t>
            </a:r>
          </a:p>
        </p:txBody>
      </p:sp>
    </p:spTree>
    <p:extLst>
      <p:ext uri="{BB962C8B-B14F-4D97-AF65-F5344CB8AC3E}">
        <p14:creationId xmlns:p14="http://schemas.microsoft.com/office/powerpoint/2010/main" val="40851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D2D7489-BA86-2158-8352-2202C3FDE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49" y="155276"/>
            <a:ext cx="6081623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3200" b="1" dirty="0">
                <a:solidFill>
                  <a:srgbClr val="800000"/>
                </a:solidFill>
                <a:latin typeface="Tahoma" pitchFamily="34" charset="0"/>
                <a:cs typeface="+mn-cs"/>
              </a:rPr>
              <a:t>Concepto básicos de Calidad</a:t>
            </a:r>
          </a:p>
        </p:txBody>
      </p:sp>
      <p:sp>
        <p:nvSpPr>
          <p:cNvPr id="4" name="2 Rectángulo redondeado">
            <a:extLst>
              <a:ext uri="{FF2B5EF4-FFF2-40B4-BE49-F238E27FC236}">
                <a16:creationId xmlns:a16="http://schemas.microsoft.com/office/drawing/2014/main" id="{BC5B2446-467E-8397-58E5-4DC397A95015}"/>
              </a:ext>
            </a:extLst>
          </p:cNvPr>
          <p:cNvSpPr/>
          <p:nvPr/>
        </p:nvSpPr>
        <p:spPr>
          <a:xfrm>
            <a:off x="267854" y="1107086"/>
            <a:ext cx="11425382" cy="52780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Calidad: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 Cumplimiento de los requisitos exigidos por el cliente, ya sea de un producto o servicio.</a:t>
            </a:r>
          </a:p>
          <a:p>
            <a:pPr algn="l"/>
            <a:endParaRPr lang="es-ES" sz="2000" b="1" i="0" u="sng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Acción correctiva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Acción ejecutada para combatir las causas de una no conformidad o situación que causa inconvenientes en un sistema de gestión.</a:t>
            </a:r>
          </a:p>
          <a:p>
            <a:pPr algn="l"/>
            <a:endParaRPr lang="es-ES" sz="2000" b="1" i="0" u="sng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Acción preventiva: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Acción ejecutada para combatir las causas de una no conformidad o situación que causaría inconvenientes en un sistema de gestión, antes de que ocurra.</a:t>
            </a:r>
          </a:p>
          <a:p>
            <a:pPr algn="l"/>
            <a:endParaRPr lang="es-ES" sz="2000" b="1" i="0" u="sng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Acreditación: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Autorización necesaria para hacer alguna actividad, principalmente cuando un organismo hace uso de su autoridad y reconoce formalmente que otro es competente para efectuar determinadas actividades. </a:t>
            </a:r>
          </a:p>
          <a:p>
            <a:pPr algn="l"/>
            <a:endParaRPr lang="es-ES" sz="2000" b="1" i="0" u="sng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Certificación: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Procedimiento por el cual un organismo asegura por escrito que un producto, proceso o servicio es conforme, es decir, cumple totalmente los requisitos de una norma.</a:t>
            </a:r>
          </a:p>
          <a:p>
            <a:pPr algn="l"/>
            <a:endParaRPr lang="es-CO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 redondeado">
            <a:extLst>
              <a:ext uri="{FF2B5EF4-FFF2-40B4-BE49-F238E27FC236}">
                <a16:creationId xmlns:a16="http://schemas.microsoft.com/office/drawing/2014/main" id="{B2E5DD4E-F3DC-1F9E-8C27-D4F5A793FFEB}"/>
              </a:ext>
            </a:extLst>
          </p:cNvPr>
          <p:cNvSpPr/>
          <p:nvPr/>
        </p:nvSpPr>
        <p:spPr>
          <a:xfrm>
            <a:off x="383309" y="525195"/>
            <a:ext cx="11425382" cy="5209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Control de calidad: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Proceso que verifica si el producto final cumple con las especificaciones exigidas por una determinada norma o por el mismo cliente.</a:t>
            </a: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Eficacia: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Alcance de los objetivos utilizando recursos y tiempo. Ejemplo: llegar a un sitio puntual.</a:t>
            </a: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Eficiencia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Alcance de los objetivos, pero planificando las tareas a efectuar, empleando la menor cantidad de recursos disponibles. Ejemplo: Llegar a un sitio puntual pero empleando un medio de transporte económico.</a:t>
            </a: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Evidencia:</a:t>
            </a:r>
            <a:r>
              <a:rPr lang="es-ES" sz="2000" b="0" i="0" u="sng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Consiste en verificar si la actividad o proceso que se planificó se llevó a cabo realmente. De no ser así, se deben tomar acciones correctivas.</a:t>
            </a:r>
          </a:p>
          <a:p>
            <a:pPr algn="l"/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Gestión: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Conjunto de acciones planificadas y ejecutadas para alcanzar un objetivo específico. Acción de dirigir alguna actividad.</a:t>
            </a:r>
          </a:p>
          <a:p>
            <a:r>
              <a:rPr lang="es-ES" sz="2000" b="1" i="0" u="sng" dirty="0">
                <a:solidFill>
                  <a:srgbClr val="212529"/>
                </a:solidFill>
                <a:effectLst/>
                <a:latin typeface="-apple-system"/>
              </a:rPr>
              <a:t>Gestión de la calidad: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Metodología de trabajo que abarca todos los procesos y variables involucradas, desde el principio hasta el final, de tal manera que le producto/servicio obtenido satisfaga las necesidades de los clientes. La diferencia entre gestión de la calidad y control de calidad, es que la primera se abarca todas las etapas de un proceso, mientras que la segunda solo es la última etapa final de verificación.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61966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498A1FC8-7C06-C2D1-1428-4F4F4C472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24" y="74584"/>
            <a:ext cx="10225776" cy="17711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81" tIns="45673" rIns="91381" bIns="45673" rtlCol="0" anchor="ctr" anchorCtr="0">
            <a:noAutofit/>
          </a:bodyPr>
          <a:lstStyle/>
          <a:p>
            <a:r>
              <a:rPr lang="es-CO" sz="2400" b="1" dirty="0">
                <a:solidFill>
                  <a:srgbClr val="002060"/>
                </a:solidFill>
                <a:cs typeface="Arial"/>
              </a:rPr>
              <a:t>Objetivos de MIPG…</a:t>
            </a:r>
            <a:br>
              <a:rPr lang="es-CO" sz="2000" b="1" dirty="0">
                <a:solidFill>
                  <a:srgbClr val="002060"/>
                </a:solidFill>
                <a:cs typeface="Arial"/>
              </a:rPr>
            </a:br>
            <a:br>
              <a:rPr lang="es-CO" sz="2400" b="1" dirty="0">
                <a:solidFill>
                  <a:srgbClr val="002060"/>
                </a:solidFill>
                <a:cs typeface="Arial"/>
              </a:rPr>
            </a:br>
            <a:r>
              <a:rPr lang="es-CO" sz="2400" b="1" dirty="0">
                <a:solidFill>
                  <a:schemeClr val="tx2"/>
                </a:solidFill>
                <a:cs typeface="Arial"/>
              </a:rPr>
              <a:t>        ¿Por qué es importante avanzar en la implementación de MIPG?</a:t>
            </a:r>
            <a:br>
              <a:rPr lang="es-CO" sz="2400" b="1" dirty="0">
                <a:solidFill>
                  <a:schemeClr val="tx2"/>
                </a:solidFill>
                <a:cs typeface="Arial"/>
              </a:rPr>
            </a:br>
            <a:endParaRPr sz="2400" b="1" dirty="0">
              <a:solidFill>
                <a:srgbClr val="0070C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E72309CF-0615-6BFE-23F8-7C3836C7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51" y="1721087"/>
            <a:ext cx="9451672" cy="4541032"/>
          </a:xfrm>
          <a:prstGeom prst="rect">
            <a:avLst/>
          </a:prstGeom>
        </p:spPr>
      </p:pic>
      <p:pic>
        <p:nvPicPr>
          <p:cNvPr id="6" name="Picture 1" descr="logo_mipg_FINAL_tell-02.png">
            <a:extLst>
              <a:ext uri="{FF2B5EF4-FFF2-40B4-BE49-F238E27FC236}">
                <a16:creationId xmlns:a16="http://schemas.microsoft.com/office/drawing/2014/main" id="{71381E89-E6FE-DB06-9F55-916126866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304801" y="6145535"/>
            <a:ext cx="1494049" cy="4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F213D8C-2991-846E-2E37-4022D9CC8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0" t="24496" r="13211" b="6511"/>
          <a:stretch/>
        </p:blipFill>
        <p:spPr>
          <a:xfrm>
            <a:off x="489097" y="287078"/>
            <a:ext cx="10196624" cy="6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7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C2540D-10E5-3E5A-21F0-5CDDA621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7" t="23566" r="10304" b="5116"/>
          <a:stretch/>
        </p:blipFill>
        <p:spPr>
          <a:xfrm>
            <a:off x="270120" y="306150"/>
            <a:ext cx="10030651" cy="60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CA21B3F-C611-979C-5D13-6290A039CA18}"/>
              </a:ext>
            </a:extLst>
          </p:cNvPr>
          <p:cNvSpPr/>
          <p:nvPr/>
        </p:nvSpPr>
        <p:spPr>
          <a:xfrm>
            <a:off x="4647422" y="483153"/>
            <a:ext cx="5752505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111111"/>
                </a:solidFill>
                <a:latin typeface="Roboto"/>
              </a:rPr>
              <a:t>Conjunto de </a:t>
            </a:r>
            <a:r>
              <a:rPr lang="es-MX" b="1" u="sng" dirty="0">
                <a:solidFill>
                  <a:srgbClr val="111111"/>
                </a:solidFill>
                <a:latin typeface="Roboto"/>
              </a:rPr>
              <a:t>políticas, estrategias, metodologías, técnicas y mecanismos de carácter administrativo y organizacional para la gestión y manejo de sus recursos humanos, técnicos, materiales, físicos y financieros</a:t>
            </a:r>
            <a:r>
              <a:rPr lang="es-MX" dirty="0">
                <a:solidFill>
                  <a:srgbClr val="111111"/>
                </a:solidFill>
                <a:latin typeface="Roboto"/>
              </a:rPr>
              <a:t>, tendientes a fortalecer su capacidad administrativa y su desempeño institucional.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70FDC6-9733-DBC7-519B-B4F62B981436}"/>
              </a:ext>
            </a:extLst>
          </p:cNvPr>
          <p:cNvSpPr txBox="1"/>
          <p:nvPr/>
        </p:nvSpPr>
        <p:spPr>
          <a:xfrm>
            <a:off x="513344" y="1307432"/>
            <a:ext cx="398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SISTEMA DE DESARROLLO ADMINISTRATIVO - SDA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3DB8DC-4DC8-61F2-DD1C-DD0DF4C99F98}"/>
              </a:ext>
            </a:extLst>
          </p:cNvPr>
          <p:cNvSpPr txBox="1"/>
          <p:nvPr/>
        </p:nvSpPr>
        <p:spPr>
          <a:xfrm>
            <a:off x="509328" y="3011907"/>
            <a:ext cx="39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SISTEMA DE GESTIÓN DE CALIDAD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AE368D-DFC5-1CA4-95D8-30E404E48C52}"/>
              </a:ext>
            </a:extLst>
          </p:cNvPr>
          <p:cNvSpPr/>
          <p:nvPr/>
        </p:nvSpPr>
        <p:spPr>
          <a:xfrm>
            <a:off x="4832875" y="2473648"/>
            <a:ext cx="6096000" cy="175432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</a:t>
            </a:r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ordenadas y coordinadas que permiten ofrecer productos o servicios de calidad para la satisfacción de los clientes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MX" dirty="0">
                <a:solidFill>
                  <a:srgbClr val="868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esto es que, son componentes susceptibles a la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planeación, control y mejora continua, de forma que, cumplan con los requisitos y superen las expectativas de los clientes</a:t>
            </a:r>
            <a:r>
              <a:rPr lang="es-MX" dirty="0">
                <a:solidFill>
                  <a:srgbClr val="868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48D85E-B58C-7E42-7D48-C425CC36E205}"/>
              </a:ext>
            </a:extLst>
          </p:cNvPr>
          <p:cNvSpPr txBox="1"/>
          <p:nvPr/>
        </p:nvSpPr>
        <p:spPr>
          <a:xfrm>
            <a:off x="295990" y="4642452"/>
            <a:ext cx="358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SISTEMA DE GESTIÓN:  MODELO INTEGRADO DE PLANEACIÓN Y GESTIÓN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C580D4-5728-27A9-C33C-7B116932D108}"/>
              </a:ext>
            </a:extLst>
          </p:cNvPr>
          <p:cNvSpPr/>
          <p:nvPr/>
        </p:nvSpPr>
        <p:spPr>
          <a:xfrm>
            <a:off x="4865926" y="4570723"/>
            <a:ext cx="6096000" cy="17543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111111"/>
                </a:solidFill>
                <a:latin typeface="Roboto"/>
              </a:rPr>
              <a:t>Marco de referencia para </a:t>
            </a:r>
            <a:r>
              <a:rPr lang="es-MX" b="1" u="sng" dirty="0">
                <a:solidFill>
                  <a:srgbClr val="111111"/>
                </a:solidFill>
                <a:latin typeface="Roboto"/>
              </a:rPr>
              <a:t>dirigir, planear, ejecutar, hacer seguimiento, evaluar y controlar la gestión </a:t>
            </a:r>
            <a:r>
              <a:rPr lang="es-MX" dirty="0">
                <a:solidFill>
                  <a:srgbClr val="111111"/>
                </a:solidFill>
                <a:latin typeface="Roboto"/>
              </a:rPr>
              <a:t>de las entidades y organismos públicos, con el fin de generar resultados </a:t>
            </a:r>
            <a:r>
              <a:rPr lang="es-MX" b="1" dirty="0">
                <a:solidFill>
                  <a:srgbClr val="111111"/>
                </a:solidFill>
                <a:latin typeface="Roboto"/>
              </a:rPr>
              <a:t>que atiendan los planes de desarrollo y resuelvan las necesidades y problemas de los ciudadanos, con integridad y calidad en el servicio</a:t>
            </a:r>
            <a:r>
              <a:rPr lang="es-MX" dirty="0">
                <a:solidFill>
                  <a:srgbClr val="111111"/>
                </a:solidFill>
                <a:latin typeface="Roboto"/>
              </a:rPr>
              <a:t>.</a:t>
            </a:r>
            <a:endParaRPr lang="es-CO" dirty="0"/>
          </a:p>
        </p:txBody>
      </p:sp>
      <p:sp>
        <p:nvSpPr>
          <p:cNvPr id="11" name="Flecha derecha 9">
            <a:extLst>
              <a:ext uri="{FF2B5EF4-FFF2-40B4-BE49-F238E27FC236}">
                <a16:creationId xmlns:a16="http://schemas.microsoft.com/office/drawing/2014/main" id="{C3070D56-BE77-02B0-788E-647920441AF3}"/>
              </a:ext>
            </a:extLst>
          </p:cNvPr>
          <p:cNvSpPr/>
          <p:nvPr/>
        </p:nvSpPr>
        <p:spPr>
          <a:xfrm>
            <a:off x="3755011" y="1307432"/>
            <a:ext cx="721894" cy="466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erecha 10">
            <a:extLst>
              <a:ext uri="{FF2B5EF4-FFF2-40B4-BE49-F238E27FC236}">
                <a16:creationId xmlns:a16="http://schemas.microsoft.com/office/drawing/2014/main" id="{3D29AA26-7EB6-10D5-8F84-CEBEB26C2016}"/>
              </a:ext>
            </a:extLst>
          </p:cNvPr>
          <p:cNvSpPr/>
          <p:nvPr/>
        </p:nvSpPr>
        <p:spPr>
          <a:xfrm>
            <a:off x="3930312" y="2927691"/>
            <a:ext cx="721894" cy="466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derecha 11">
            <a:extLst>
              <a:ext uri="{FF2B5EF4-FFF2-40B4-BE49-F238E27FC236}">
                <a16:creationId xmlns:a16="http://schemas.microsoft.com/office/drawing/2014/main" id="{8DFF0231-8909-C448-AC0C-286CF601D4ED}"/>
              </a:ext>
            </a:extLst>
          </p:cNvPr>
          <p:cNvSpPr/>
          <p:nvPr/>
        </p:nvSpPr>
        <p:spPr>
          <a:xfrm>
            <a:off x="3939343" y="4902783"/>
            <a:ext cx="721894" cy="466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19E528-06AE-9B0A-3ED1-E45B1BF922CB}"/>
              </a:ext>
            </a:extLst>
          </p:cNvPr>
          <p:cNvSpPr txBox="1"/>
          <p:nvPr/>
        </p:nvSpPr>
        <p:spPr>
          <a:xfrm>
            <a:off x="637674" y="397042"/>
            <a:ext cx="29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</a:rPr>
              <a:t>QUÉ  ES?</a:t>
            </a:r>
            <a:endParaRPr lang="es-C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1CB509-77D8-9329-1F1C-17040150E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8" t="26984" r="10913" b="4762"/>
          <a:stretch/>
        </p:blipFill>
        <p:spPr>
          <a:xfrm>
            <a:off x="424540" y="391884"/>
            <a:ext cx="10371907" cy="56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" y="-23015"/>
            <a:ext cx="12233279" cy="6858000"/>
          </a:xfr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971DA1E-F1CA-BBA1-5F3D-6A0888EDCC27}"/>
              </a:ext>
            </a:extLst>
          </p:cNvPr>
          <p:cNvSpPr/>
          <p:nvPr/>
        </p:nvSpPr>
        <p:spPr>
          <a:xfrm>
            <a:off x="2087149" y="1470842"/>
            <a:ext cx="1768048" cy="1259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288E7B6-76B6-F700-984E-E8AE71EFFBB2}"/>
              </a:ext>
            </a:extLst>
          </p:cNvPr>
          <p:cNvSpPr txBox="1"/>
          <p:nvPr/>
        </p:nvSpPr>
        <p:spPr>
          <a:xfrm>
            <a:off x="2364114" y="1768793"/>
            <a:ext cx="1215472" cy="494400"/>
          </a:xfrm>
          <a:prstGeom prst="rect">
            <a:avLst/>
          </a:prstGeom>
        </p:spPr>
        <p:txBody>
          <a:bodyPr vert="horz" wrap="square" lIns="0" tIns="32419" rIns="0" bIns="0" rtlCol="0">
            <a:spAutoFit/>
          </a:bodyPr>
          <a:lstStyle/>
          <a:p>
            <a:pPr marL="9677" marR="3871" indent="1452" algn="ctr">
              <a:lnSpc>
                <a:spcPts val="1204"/>
              </a:lnSpc>
              <a:spcBef>
                <a:spcPts val="255"/>
              </a:spcBef>
            </a:pPr>
            <a:r>
              <a:rPr sz="1143" b="1" spc="30" dirty="0">
                <a:solidFill>
                  <a:srgbClr val="001F5F"/>
                </a:solidFill>
                <a:latin typeface="Trebuchet MS"/>
                <a:cs typeface="Trebuchet MS"/>
              </a:rPr>
              <a:t>SISTEMA </a:t>
            </a:r>
            <a:r>
              <a:rPr sz="1143" b="1" spc="39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1143" b="1" spc="11" dirty="0">
                <a:solidFill>
                  <a:srgbClr val="001F5F"/>
                </a:solidFill>
                <a:latin typeface="Trebuchet MS"/>
                <a:cs typeface="Trebuchet MS"/>
              </a:rPr>
              <a:t>DESARROLLO  A</a:t>
            </a:r>
            <a:r>
              <a:rPr sz="1143" b="1" spc="65" dirty="0">
                <a:solidFill>
                  <a:srgbClr val="001F5F"/>
                </a:solidFill>
                <a:latin typeface="Trebuchet MS"/>
                <a:cs typeface="Trebuchet MS"/>
              </a:rPr>
              <a:t>DMI</a:t>
            </a:r>
            <a:r>
              <a:rPr sz="1143" b="1" spc="84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1143" b="1" spc="26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1143" b="1" spc="3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1143" b="1" spc="39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1143" b="1" spc="42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143" b="1" spc="-8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1143" b="1" spc="72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1143" b="1" spc="3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1143" b="1" spc="-30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1143" b="1" spc="-11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endParaRPr sz="1143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865655B-8E91-39F1-3A52-BBDD8ECFEBA4}"/>
              </a:ext>
            </a:extLst>
          </p:cNvPr>
          <p:cNvSpPr/>
          <p:nvPr/>
        </p:nvSpPr>
        <p:spPr>
          <a:xfrm>
            <a:off x="4034614" y="1888928"/>
            <a:ext cx="496447" cy="496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A860599-BE10-B60E-448F-198CE73FC4AC}"/>
              </a:ext>
            </a:extLst>
          </p:cNvPr>
          <p:cNvSpPr/>
          <p:nvPr/>
        </p:nvSpPr>
        <p:spPr>
          <a:xfrm>
            <a:off x="4808026" y="1462748"/>
            <a:ext cx="1628695" cy="126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95F6CAF-E48C-DA52-D5DF-1D4A2E7DB9E2}"/>
              </a:ext>
            </a:extLst>
          </p:cNvPr>
          <p:cNvSpPr txBox="1"/>
          <p:nvPr/>
        </p:nvSpPr>
        <p:spPr>
          <a:xfrm>
            <a:off x="5107734" y="1687788"/>
            <a:ext cx="1030151" cy="601066"/>
          </a:xfrm>
          <a:prstGeom prst="rect">
            <a:avLst/>
          </a:prstGeom>
        </p:spPr>
        <p:txBody>
          <a:bodyPr vert="horz" wrap="square" lIns="0" tIns="34355" rIns="0" bIns="0" rtlCol="0">
            <a:spAutoFit/>
          </a:bodyPr>
          <a:lstStyle/>
          <a:p>
            <a:pPr marL="9677" marR="3871" algn="ctr">
              <a:lnSpc>
                <a:spcPct val="88100"/>
              </a:lnSpc>
              <a:spcBef>
                <a:spcPts val="270"/>
              </a:spcBef>
            </a:pPr>
            <a:r>
              <a:rPr sz="1372" b="1" spc="39" dirty="0">
                <a:solidFill>
                  <a:srgbClr val="001F5F"/>
                </a:solidFill>
                <a:latin typeface="Trebuchet MS"/>
                <a:cs typeface="Trebuchet MS"/>
              </a:rPr>
              <a:t>SISTEMA </a:t>
            </a:r>
            <a:r>
              <a:rPr sz="1372" b="1" spc="50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1372" b="1" spc="11" dirty="0">
                <a:solidFill>
                  <a:srgbClr val="001F5F"/>
                </a:solidFill>
                <a:latin typeface="Trebuchet MS"/>
                <a:cs typeface="Trebuchet MS"/>
              </a:rPr>
              <a:t>GESTIÓN</a:t>
            </a:r>
            <a:r>
              <a:rPr sz="1372" b="1" spc="-16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372" b="1" spc="46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1372" b="1" spc="26" dirty="0">
                <a:solidFill>
                  <a:srgbClr val="001F5F"/>
                </a:solidFill>
                <a:latin typeface="Trebuchet MS"/>
                <a:cs typeface="Trebuchet MS"/>
              </a:rPr>
              <a:t>CALIDAD</a:t>
            </a:r>
            <a:endParaRPr sz="1372" dirty="0">
              <a:latin typeface="Trebuchet MS"/>
              <a:cs typeface="Trebuchet M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F397DB4-4FE4-822C-B701-695E13BD6C54}"/>
              </a:ext>
            </a:extLst>
          </p:cNvPr>
          <p:cNvSpPr/>
          <p:nvPr/>
        </p:nvSpPr>
        <p:spPr>
          <a:xfrm>
            <a:off x="6577588" y="1937693"/>
            <a:ext cx="496457" cy="3989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>
              <a:solidFill>
                <a:schemeClr val="accent2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5CF522-F3BA-F3C2-810A-8642E066AD8F}"/>
              </a:ext>
            </a:extLst>
          </p:cNvPr>
          <p:cNvSpPr/>
          <p:nvPr/>
        </p:nvSpPr>
        <p:spPr>
          <a:xfrm>
            <a:off x="7286058" y="1510361"/>
            <a:ext cx="1844689" cy="1253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9CE4694-E96B-21CC-4A05-ECA5E271E947}"/>
              </a:ext>
            </a:extLst>
          </p:cNvPr>
          <p:cNvSpPr txBox="1"/>
          <p:nvPr/>
        </p:nvSpPr>
        <p:spPr>
          <a:xfrm>
            <a:off x="7668359" y="1892229"/>
            <a:ext cx="1099828" cy="457485"/>
          </a:xfrm>
          <a:prstGeom prst="rect">
            <a:avLst/>
          </a:prstGeom>
        </p:spPr>
        <p:txBody>
          <a:bodyPr vert="horz" wrap="square" lIns="0" tIns="40161" rIns="0" bIns="0" rtlCol="0">
            <a:spAutoFit/>
          </a:bodyPr>
          <a:lstStyle/>
          <a:p>
            <a:pPr marL="153387" marR="3871" indent="-144194">
              <a:lnSpc>
                <a:spcPts val="1608"/>
              </a:lnSpc>
              <a:spcBef>
                <a:spcPts val="316"/>
              </a:spcBef>
            </a:pPr>
            <a:r>
              <a:rPr sz="1524" b="1" spc="46" dirty="0">
                <a:solidFill>
                  <a:srgbClr val="001F5F"/>
                </a:solidFill>
                <a:latin typeface="Trebuchet MS"/>
                <a:cs typeface="Trebuchet MS"/>
              </a:rPr>
              <a:t>SISTEMA</a:t>
            </a:r>
            <a:r>
              <a:rPr sz="1524" b="1" spc="-206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24" b="1" spc="54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1524" b="1" spc="11" dirty="0">
                <a:solidFill>
                  <a:srgbClr val="001F5F"/>
                </a:solidFill>
                <a:latin typeface="Trebuchet MS"/>
                <a:cs typeface="Trebuchet MS"/>
              </a:rPr>
              <a:t>GESTIÓN</a:t>
            </a:r>
            <a:r>
              <a:rPr lang="es-MX" sz="1524" b="1" spc="11" dirty="0">
                <a:solidFill>
                  <a:srgbClr val="001F5F"/>
                </a:solidFill>
                <a:latin typeface="Trebuchet MS"/>
                <a:cs typeface="Trebuchet MS"/>
              </a:rPr>
              <a:t>:</a:t>
            </a:r>
            <a:endParaRPr sz="1524" dirty="0">
              <a:latin typeface="Trebuchet MS"/>
              <a:cs typeface="Trebuchet M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580F88C-3B9C-12A4-ABD9-9213E3EC9592}"/>
              </a:ext>
            </a:extLst>
          </p:cNvPr>
          <p:cNvSpPr txBox="1"/>
          <p:nvPr/>
        </p:nvSpPr>
        <p:spPr>
          <a:xfrm>
            <a:off x="6904384" y="2558916"/>
            <a:ext cx="2714442" cy="1357794"/>
          </a:xfrm>
          <a:prstGeom prst="rect">
            <a:avLst/>
          </a:prstGeom>
        </p:spPr>
        <p:txBody>
          <a:bodyPr vert="horz" wrap="square" lIns="0" tIns="9194" rIns="0" bIns="0" rtlCol="0">
            <a:spAutoFit/>
          </a:bodyPr>
          <a:lstStyle/>
          <a:p>
            <a:pPr marL="9677">
              <a:spcBef>
                <a:spcPts val="72"/>
              </a:spcBef>
            </a:pPr>
            <a:r>
              <a:rPr sz="8763" spc="-42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8763" spc="-3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8763" spc="-1477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8763" spc="-1322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lang="es-CO" sz="8763" spc="-1322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8763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19B550F-1B68-D671-5B49-9B57B7C90635}"/>
              </a:ext>
            </a:extLst>
          </p:cNvPr>
          <p:cNvSpPr txBox="1">
            <a:spLocks/>
          </p:cNvSpPr>
          <p:nvPr/>
        </p:nvSpPr>
        <p:spPr>
          <a:xfrm>
            <a:off x="1599195" y="4305456"/>
            <a:ext cx="4058650" cy="384939"/>
          </a:xfrm>
          <a:prstGeom prst="rect">
            <a:avLst/>
          </a:prstGeom>
        </p:spPr>
        <p:txBody>
          <a:bodyPr vert="horz" wrap="square" lIns="0" tIns="9677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77">
              <a:spcBef>
                <a:spcPts val="76"/>
              </a:spcBef>
            </a:pPr>
            <a:r>
              <a:rPr lang="es-CO" sz="2438" b="1" spc="-179" dirty="0">
                <a:solidFill>
                  <a:schemeClr val="bg2">
                    <a:lumMod val="10000"/>
                  </a:schemeClr>
                </a:solidFill>
              </a:rPr>
              <a:t>Articularse  y  Complementarse  con:   </a:t>
            </a:r>
            <a:endParaRPr lang="es-CO" sz="2438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FA35F37-A059-ECF7-38D7-B7B1893CE46B}"/>
              </a:ext>
            </a:extLst>
          </p:cNvPr>
          <p:cNvSpPr txBox="1"/>
          <p:nvPr/>
        </p:nvSpPr>
        <p:spPr>
          <a:xfrm>
            <a:off x="3778951" y="4232777"/>
            <a:ext cx="243528" cy="1297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677">
              <a:lnSpc>
                <a:spcPts val="2099"/>
              </a:lnSpc>
            </a:pPr>
            <a:r>
              <a:rPr sz="142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22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69B7C74-2702-7E70-FC72-86F5F0A13B24}"/>
              </a:ext>
            </a:extLst>
          </p:cNvPr>
          <p:cNvSpPr txBox="1"/>
          <p:nvPr/>
        </p:nvSpPr>
        <p:spPr>
          <a:xfrm>
            <a:off x="5932640" y="4232582"/>
            <a:ext cx="243528" cy="1297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677">
              <a:lnSpc>
                <a:spcPts val="2099"/>
              </a:lnSpc>
            </a:pPr>
            <a:r>
              <a:rPr sz="1422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22">
              <a:latin typeface="Arial"/>
              <a:cs typeface="Arial"/>
            </a:endParaRPr>
          </a:p>
        </p:txBody>
      </p:sp>
      <p:sp>
        <p:nvSpPr>
          <p:cNvPr id="17" name="Rectángulo redondeado 28">
            <a:extLst>
              <a:ext uri="{FF2B5EF4-FFF2-40B4-BE49-F238E27FC236}">
                <a16:creationId xmlns:a16="http://schemas.microsoft.com/office/drawing/2014/main" id="{B2D400DD-B606-FCBB-745E-9E21084A4789}"/>
              </a:ext>
            </a:extLst>
          </p:cNvPr>
          <p:cNvSpPr/>
          <p:nvPr/>
        </p:nvSpPr>
        <p:spPr>
          <a:xfrm>
            <a:off x="1056179" y="4750392"/>
            <a:ext cx="1756179" cy="1181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29" dirty="0"/>
              <a:t>Sistema de Seguridad y Salud en el Trabajo – SST</a:t>
            </a:r>
          </a:p>
        </p:txBody>
      </p:sp>
      <p:sp>
        <p:nvSpPr>
          <p:cNvPr id="18" name="Rectángulo redondeado 29">
            <a:extLst>
              <a:ext uri="{FF2B5EF4-FFF2-40B4-BE49-F238E27FC236}">
                <a16:creationId xmlns:a16="http://schemas.microsoft.com/office/drawing/2014/main" id="{9E6565E0-3934-4818-D15F-88FEDA5FC0CA}"/>
              </a:ext>
            </a:extLst>
          </p:cNvPr>
          <p:cNvSpPr/>
          <p:nvPr/>
        </p:nvSpPr>
        <p:spPr>
          <a:xfrm>
            <a:off x="4910704" y="4762700"/>
            <a:ext cx="1734658" cy="114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29" dirty="0"/>
              <a:t>*Gestión Ambiental</a:t>
            </a:r>
          </a:p>
          <a:p>
            <a:pPr algn="ctr"/>
            <a:r>
              <a:rPr lang="es-CO" sz="1829" dirty="0"/>
              <a:t>*Seguridad de la información</a:t>
            </a:r>
          </a:p>
        </p:txBody>
      </p:sp>
      <p:sp>
        <p:nvSpPr>
          <p:cNvPr id="19" name="Rectángulo redondeado 30">
            <a:extLst>
              <a:ext uri="{FF2B5EF4-FFF2-40B4-BE49-F238E27FC236}">
                <a16:creationId xmlns:a16="http://schemas.microsoft.com/office/drawing/2014/main" id="{EC633A47-38EC-4B19-AB9B-65BF30F34823}"/>
              </a:ext>
            </a:extLst>
          </p:cNvPr>
          <p:cNvSpPr/>
          <p:nvPr/>
        </p:nvSpPr>
        <p:spPr>
          <a:xfrm>
            <a:off x="2978799" y="4762700"/>
            <a:ext cx="1734658" cy="114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29" dirty="0"/>
              <a:t>Sistemas:</a:t>
            </a:r>
          </a:p>
          <a:p>
            <a:pPr algn="ctr"/>
            <a:r>
              <a:rPr lang="es-CO" sz="1829" dirty="0"/>
              <a:t>*Sector Salud</a:t>
            </a:r>
          </a:p>
          <a:p>
            <a:pPr algn="ctr"/>
            <a:r>
              <a:rPr lang="es-CO" sz="1829" dirty="0"/>
              <a:t>*Sector Educativo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5C799A-5712-A491-C3A1-2CBA7BE43A15}"/>
              </a:ext>
            </a:extLst>
          </p:cNvPr>
          <p:cNvSpPr txBox="1"/>
          <p:nvPr/>
        </p:nvSpPr>
        <p:spPr>
          <a:xfrm>
            <a:off x="5056469" y="1098556"/>
            <a:ext cx="1215472" cy="31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22" dirty="0">
                <a:latin typeface="Arial" panose="020B0604020202020204" pitchFamily="34" charset="0"/>
                <a:ea typeface="Arial" panose="020B0604020202020204" pitchFamily="34" charset="0"/>
              </a:rPr>
              <a:t>Ley 872/03</a:t>
            </a:r>
            <a:endParaRPr lang="es-CO" sz="1422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5EE85E9-0999-533A-E3D0-7BA406750C7B}"/>
              </a:ext>
            </a:extLst>
          </p:cNvPr>
          <p:cNvSpPr txBox="1"/>
          <p:nvPr/>
        </p:nvSpPr>
        <p:spPr>
          <a:xfrm>
            <a:off x="2410769" y="1099186"/>
            <a:ext cx="1215472" cy="31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22" dirty="0">
                <a:latin typeface="Arial" panose="020B0604020202020204" pitchFamily="34" charset="0"/>
                <a:ea typeface="Arial" panose="020B0604020202020204" pitchFamily="34" charset="0"/>
              </a:rPr>
              <a:t>Ley 489/98</a:t>
            </a:r>
            <a:endParaRPr lang="es-CO" sz="1422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B574D4-5EE6-A5ED-9708-707FEAD322DB}"/>
              </a:ext>
            </a:extLst>
          </p:cNvPr>
          <p:cNvSpPr txBox="1"/>
          <p:nvPr/>
        </p:nvSpPr>
        <p:spPr>
          <a:xfrm>
            <a:off x="4955163" y="2721701"/>
            <a:ext cx="1309722" cy="31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22" dirty="0">
                <a:latin typeface="Arial" panose="020B0604020202020204" pitchFamily="34" charset="0"/>
                <a:ea typeface="Arial" panose="020B0604020202020204" pitchFamily="34" charset="0"/>
              </a:rPr>
              <a:t>Dto. 517/06</a:t>
            </a:r>
            <a:endParaRPr lang="es-CO" sz="1422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F51F8A7-3259-62CD-4834-5BBD383FF4FD}"/>
              </a:ext>
            </a:extLst>
          </p:cNvPr>
          <p:cNvSpPr txBox="1"/>
          <p:nvPr/>
        </p:nvSpPr>
        <p:spPr>
          <a:xfrm>
            <a:off x="2316521" y="2713014"/>
            <a:ext cx="1309721" cy="53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22" dirty="0">
                <a:latin typeface="Arial" panose="020B0604020202020204" pitchFamily="34" charset="0"/>
                <a:ea typeface="Arial" panose="020B0604020202020204" pitchFamily="34" charset="0"/>
              </a:rPr>
              <a:t>Ord. 061/04</a:t>
            </a:r>
          </a:p>
          <a:p>
            <a:pPr algn="ctr"/>
            <a:r>
              <a:rPr lang="es-ES" sz="1422" dirty="0">
                <a:latin typeface="Arial" panose="020B0604020202020204" pitchFamily="34" charset="0"/>
                <a:ea typeface="Arial" panose="020B0604020202020204" pitchFamily="34" charset="0"/>
              </a:rPr>
              <a:t>Dto.0206/05 </a:t>
            </a:r>
            <a:endParaRPr lang="es-CO" sz="1422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9BFC81A-DC55-12B2-0E8D-108B30F76512}"/>
              </a:ext>
            </a:extLst>
          </p:cNvPr>
          <p:cNvSpPr txBox="1"/>
          <p:nvPr/>
        </p:nvSpPr>
        <p:spPr>
          <a:xfrm>
            <a:off x="7059696" y="5919073"/>
            <a:ext cx="2579636" cy="53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22" b="1" dirty="0">
                <a:latin typeface="Arial" panose="020B0604020202020204" pitchFamily="34" charset="0"/>
                <a:ea typeface="Arial" panose="020B0604020202020204" pitchFamily="34" charset="0"/>
              </a:rPr>
              <a:t>Debe articularse: </a:t>
            </a:r>
          </a:p>
          <a:p>
            <a:pPr algn="ctr"/>
            <a:r>
              <a:rPr lang="es-ES" sz="1422" b="1" dirty="0">
                <a:latin typeface="Arial" panose="020B0604020202020204" pitchFamily="34" charset="0"/>
                <a:ea typeface="Arial" panose="020B0604020202020204" pitchFamily="34" charset="0"/>
              </a:rPr>
              <a:t>Art.2.2.22.1.5</a:t>
            </a:r>
            <a:r>
              <a:rPr lang="es-ES" sz="1422" b="1" spc="-269" dirty="0">
                <a:latin typeface="Arial" panose="020B0604020202020204" pitchFamily="34" charset="0"/>
                <a:ea typeface="Arial" panose="020B0604020202020204" pitchFamily="34" charset="0"/>
              </a:rPr>
              <a:t>  /</a:t>
            </a:r>
            <a:r>
              <a:rPr lang="es-ES" sz="1422" b="1" spc="-5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22" b="1" dirty="0">
                <a:latin typeface="Arial" panose="020B0604020202020204" pitchFamily="34" charset="0"/>
                <a:ea typeface="Arial" panose="020B0604020202020204" pitchFamily="34" charset="0"/>
              </a:rPr>
              <a:t>D.</a:t>
            </a:r>
            <a:r>
              <a:rPr lang="es-ES" sz="1422" b="1" spc="-5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22" b="1" dirty="0">
                <a:latin typeface="Arial" panose="020B0604020202020204" pitchFamily="34" charset="0"/>
                <a:ea typeface="Arial" panose="020B0604020202020204" pitchFamily="34" charset="0"/>
              </a:rPr>
              <a:t>1499/17</a:t>
            </a:r>
            <a:endParaRPr lang="es-CO" sz="1422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5758EB2-9DCF-92C8-819B-9C1299B07987}"/>
              </a:ext>
            </a:extLst>
          </p:cNvPr>
          <p:cNvSpPr txBox="1"/>
          <p:nvPr/>
        </p:nvSpPr>
        <p:spPr>
          <a:xfrm>
            <a:off x="2187004" y="5994703"/>
            <a:ext cx="2962900" cy="31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677" marR="98064" algn="ctr"/>
            <a:r>
              <a:rPr lang="es-ES" sz="1422" b="1" dirty="0">
                <a:latin typeface="Arial" panose="020B0604020202020204" pitchFamily="34" charset="0"/>
                <a:ea typeface="Arial" panose="020B0604020202020204" pitchFamily="34" charset="0"/>
              </a:rPr>
              <a:t>(Art. </a:t>
            </a:r>
            <a:r>
              <a:rPr lang="es-CO" sz="1422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2.2.23.1</a:t>
            </a:r>
            <a:r>
              <a:rPr lang="es-CO" sz="1422" b="1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s-CO" sz="1422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s-CO" sz="1422" b="1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22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1499/17)</a:t>
            </a:r>
            <a:endParaRPr lang="es-CO" sz="1422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B52D328-8F31-90BC-9EC3-3D8633E87B30}"/>
              </a:ext>
            </a:extLst>
          </p:cNvPr>
          <p:cNvSpPr txBox="1"/>
          <p:nvPr/>
        </p:nvSpPr>
        <p:spPr>
          <a:xfrm>
            <a:off x="855214" y="66262"/>
            <a:ext cx="1029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ORGANIZAR LA CASA HACIA DENTRO:  MODELO INTEGRADO DE PLANEACIÓN Y GESTIÓN – MIPG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789BDFB-7FAD-2779-1E55-DA03339A56ED}"/>
              </a:ext>
            </a:extLst>
          </p:cNvPr>
          <p:cNvSpPr txBox="1"/>
          <p:nvPr/>
        </p:nvSpPr>
        <p:spPr>
          <a:xfrm>
            <a:off x="5065849" y="2295337"/>
            <a:ext cx="112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5">
                    <a:lumMod val="50000"/>
                  </a:schemeClr>
                </a:solidFill>
              </a:rPr>
              <a:t>REQUISITOS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E240B2A-7823-D063-8289-8C3EBC565ED8}"/>
              </a:ext>
            </a:extLst>
          </p:cNvPr>
          <p:cNvSpPr txBox="1"/>
          <p:nvPr/>
        </p:nvSpPr>
        <p:spPr>
          <a:xfrm>
            <a:off x="2448543" y="2315217"/>
            <a:ext cx="112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5">
                    <a:lumMod val="50000"/>
                  </a:schemeClr>
                </a:solidFill>
              </a:rPr>
              <a:t>POLÍTICAS </a:t>
            </a: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CCA2BF3C-6C5E-E08C-A525-BD0F93BE5E0D}"/>
              </a:ext>
            </a:extLst>
          </p:cNvPr>
          <p:cNvSpPr/>
          <p:nvPr/>
        </p:nvSpPr>
        <p:spPr>
          <a:xfrm>
            <a:off x="7408990" y="4690395"/>
            <a:ext cx="1970451" cy="1198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E906036-0425-31C7-632F-3D9986DBC218}"/>
              </a:ext>
            </a:extLst>
          </p:cNvPr>
          <p:cNvSpPr txBox="1"/>
          <p:nvPr/>
        </p:nvSpPr>
        <p:spPr>
          <a:xfrm>
            <a:off x="7560481" y="4789121"/>
            <a:ext cx="1762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chemeClr val="accent5">
                    <a:lumMod val="50000"/>
                  </a:schemeClr>
                </a:solidFill>
              </a:rPr>
              <a:t>Sistema de Control Interno -MECI</a:t>
            </a:r>
          </a:p>
        </p:txBody>
      </p:sp>
      <p:sp>
        <p:nvSpPr>
          <p:cNvPr id="31" name="Globo: línea doblada 30">
            <a:extLst>
              <a:ext uri="{FF2B5EF4-FFF2-40B4-BE49-F238E27FC236}">
                <a16:creationId xmlns:a16="http://schemas.microsoft.com/office/drawing/2014/main" id="{D1150F2C-7ACB-0CAD-1B46-EF81B9805015}"/>
              </a:ext>
            </a:extLst>
          </p:cNvPr>
          <p:cNvSpPr/>
          <p:nvPr/>
        </p:nvSpPr>
        <p:spPr>
          <a:xfrm>
            <a:off x="10088372" y="2228465"/>
            <a:ext cx="1734658" cy="6975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904"/>
              <a:gd name="adj6" fmla="val -618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Dto. No.</a:t>
            </a:r>
            <a:r>
              <a:rPr lang="es-CO" sz="1800" spc="-2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1499/17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DF149DD-A79C-6715-436B-707514333204}"/>
              </a:ext>
            </a:extLst>
          </p:cNvPr>
          <p:cNvSpPr txBox="1"/>
          <p:nvPr/>
        </p:nvSpPr>
        <p:spPr>
          <a:xfrm>
            <a:off x="7159258" y="4270938"/>
            <a:ext cx="2714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spc="-179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Debe Articularse    con:</a:t>
            </a:r>
            <a:endParaRPr lang="es-CO" sz="2400" dirty="0">
              <a:latin typeface="+mj-lt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62B383ED-9CD7-F9B5-4890-E3BC29B86664}"/>
              </a:ext>
            </a:extLst>
          </p:cNvPr>
          <p:cNvSpPr/>
          <p:nvPr/>
        </p:nvSpPr>
        <p:spPr>
          <a:xfrm>
            <a:off x="6403266" y="4292980"/>
            <a:ext cx="496447" cy="396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2"/>
          </a:p>
        </p:txBody>
      </p:sp>
      <p:sp>
        <p:nvSpPr>
          <p:cNvPr id="34" name="Globo: línea doblada 33">
            <a:extLst>
              <a:ext uri="{FF2B5EF4-FFF2-40B4-BE49-F238E27FC236}">
                <a16:creationId xmlns:a16="http://schemas.microsoft.com/office/drawing/2014/main" id="{29CC694B-073E-5F5F-B35E-D55D4FF027CC}"/>
              </a:ext>
            </a:extLst>
          </p:cNvPr>
          <p:cNvSpPr/>
          <p:nvPr/>
        </p:nvSpPr>
        <p:spPr>
          <a:xfrm>
            <a:off x="9980084" y="689113"/>
            <a:ext cx="1887058" cy="10397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904"/>
              <a:gd name="adj6" fmla="val -618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152 de 1994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(PND 2022–2026)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DB728F7-A455-F333-EE72-C0958A14ADCD}"/>
              </a:ext>
            </a:extLst>
          </p:cNvPr>
          <p:cNvSpPr/>
          <p:nvPr/>
        </p:nvSpPr>
        <p:spPr>
          <a:xfrm>
            <a:off x="2005202" y="1451282"/>
            <a:ext cx="1919417" cy="126173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Políticas de Gestión y Desempeño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8C30E1C-D8F4-D307-EBB8-A5BA9D5F1AEF}"/>
              </a:ext>
            </a:extLst>
          </p:cNvPr>
          <p:cNvSpPr/>
          <p:nvPr/>
        </p:nvSpPr>
        <p:spPr>
          <a:xfrm>
            <a:off x="4651956" y="1454096"/>
            <a:ext cx="1919417" cy="12536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Requisitos de Calidad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C76BCA3-2B2E-C2CA-0E94-9255DECBD0FB}"/>
              </a:ext>
            </a:extLst>
          </p:cNvPr>
          <p:cNvSpPr txBox="1"/>
          <p:nvPr/>
        </p:nvSpPr>
        <p:spPr>
          <a:xfrm>
            <a:off x="15757" y="0"/>
            <a:ext cx="574527" cy="9515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5486" b="1" dirty="0">
                <a:solidFill>
                  <a:schemeClr val="bg1"/>
                </a:solidFill>
              </a:rPr>
              <a:t>1</a:t>
            </a:r>
            <a:endParaRPr lang="es-CO" sz="5486" b="1" dirty="0">
              <a:solidFill>
                <a:schemeClr val="bg1"/>
              </a:solidFill>
            </a:endParaRPr>
          </a:p>
        </p:txBody>
      </p:sp>
      <p:sp>
        <p:nvSpPr>
          <p:cNvPr id="38" name="Flecha arriba y abajo 25">
            <a:extLst>
              <a:ext uri="{FF2B5EF4-FFF2-40B4-BE49-F238E27FC236}">
                <a16:creationId xmlns:a16="http://schemas.microsoft.com/office/drawing/2014/main" id="{C53A1AF0-35CF-7A33-B5E0-9A45A9E40C09}"/>
              </a:ext>
            </a:extLst>
          </p:cNvPr>
          <p:cNvSpPr/>
          <p:nvPr/>
        </p:nvSpPr>
        <p:spPr>
          <a:xfrm>
            <a:off x="8109286" y="3717759"/>
            <a:ext cx="348916" cy="575222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4" grpId="0"/>
      <p:bldP spid="25" grpId="0"/>
      <p:bldP spid="29" grpId="0" animBg="1"/>
      <p:bldP spid="30" grpId="0"/>
      <p:bldP spid="32" grpId="0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A1A3DC-8AAB-F5CB-1ACE-457A37F78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1" r="13781"/>
          <a:stretch/>
        </p:blipFill>
        <p:spPr bwMode="auto">
          <a:xfrm>
            <a:off x="2191110" y="0"/>
            <a:ext cx="7444596" cy="6780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7066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1254</Words>
  <Application>Microsoft Office PowerPoint</Application>
  <PresentationFormat>Panorámica</PresentationFormat>
  <Paragraphs>170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41" baseType="lpstr">
      <vt:lpstr>-apple-system</vt:lpstr>
      <vt:lpstr>Arial</vt:lpstr>
      <vt:lpstr>Arial Black</vt:lpstr>
      <vt:lpstr>Arial Narrow</vt:lpstr>
      <vt:lpstr>Calibri</vt:lpstr>
      <vt:lpstr>Calibri Light</vt:lpstr>
      <vt:lpstr>Candara Light</vt:lpstr>
      <vt:lpstr>Comic Sans MS</vt:lpstr>
      <vt:lpstr>Impact</vt:lpstr>
      <vt:lpstr>Lato</vt:lpstr>
      <vt:lpstr>Roboto</vt:lpstr>
      <vt:lpstr>Tahoma</vt:lpstr>
      <vt:lpstr>Trebuchet MS</vt:lpstr>
      <vt:lpstr>Wingdings</vt:lpstr>
      <vt:lpstr>Work Sans Medium</vt:lpstr>
      <vt:lpstr>Tema de Office</vt:lpstr>
      <vt:lpstr>Imagen de mapa de bits</vt:lpstr>
      <vt:lpstr>Imagen</vt:lpstr>
      <vt:lpstr>Presentación de PowerPoint</vt:lpstr>
      <vt:lpstr>Presentación de PowerPoint</vt:lpstr>
      <vt:lpstr>Objetivos de MIPG…          ¿Por qué es importante avanzar en la implementación de MIPG?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</dc:creator>
  <cp:lastModifiedBy>CALIDAD</cp:lastModifiedBy>
  <cp:revision>234</cp:revision>
  <cp:lastPrinted>2021-07-13T13:34:35Z</cp:lastPrinted>
  <dcterms:created xsi:type="dcterms:W3CDTF">2020-01-23T23:19:05Z</dcterms:created>
  <dcterms:modified xsi:type="dcterms:W3CDTF">2023-02-23T22:05:04Z</dcterms:modified>
</cp:coreProperties>
</file>