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58" r:id="rId18"/>
  </p:sldIdLst>
  <p:sldSz cx="12192000" cy="6858000"/>
  <p:notesSz cx="7010400" cy="9223375"/>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4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8A3E55B8-6716-8544-2FAD-E57FBCFE53C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570"/>
            <a:ext cx="12192000" cy="6834859"/>
          </a:xfrm>
          <a:prstGeom prst="rect">
            <a:avLst/>
          </a:prstGeom>
        </p:spPr>
      </p:pic>
    </p:spTree>
    <p:extLst>
      <p:ext uri="{BB962C8B-B14F-4D97-AF65-F5344CB8AC3E}">
        <p14:creationId xmlns:p14="http://schemas.microsoft.com/office/powerpoint/2010/main" val="3579203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D35D09-B3AB-63E1-9487-FD23E4DCB62E}"/>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44B69F19-0E71-B1B2-4899-72F7328C705F}"/>
              </a:ext>
            </a:extLst>
          </p:cNvPr>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DB7F7CA-97F9-4957-0513-EEA7ADA3287F}"/>
              </a:ext>
            </a:extLst>
          </p:cNvPr>
          <p:cNvSpPr>
            <a:spLocks noGrp="1"/>
          </p:cNvSpPr>
          <p:nvPr>
            <p:ph type="dt" sz="half" idx="10"/>
          </p:nvPr>
        </p:nvSpPr>
        <p:spPr>
          <a:xfrm>
            <a:off x="838200" y="6356350"/>
            <a:ext cx="2743200" cy="365125"/>
          </a:xfrm>
          <a:prstGeom prst="rect">
            <a:avLst/>
          </a:prstGeom>
        </p:spPr>
        <p:txBody>
          <a:bodyPr/>
          <a:lstStyle/>
          <a:p>
            <a:fld id="{8355EB17-C98E-4B34-8563-B00331F39932}" type="datetimeFigureOut">
              <a:rPr lang="es-CO" smtClean="0"/>
              <a:t>30/03/2023</a:t>
            </a:fld>
            <a:endParaRPr lang="es-CO"/>
          </a:p>
        </p:txBody>
      </p:sp>
      <p:sp>
        <p:nvSpPr>
          <p:cNvPr id="5" name="Marcador de pie de página 4">
            <a:extLst>
              <a:ext uri="{FF2B5EF4-FFF2-40B4-BE49-F238E27FC236}">
                <a16:creationId xmlns:a16="http://schemas.microsoft.com/office/drawing/2014/main" id="{19CA058D-5E55-F6AB-3C9B-223DB0173624}"/>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id="{747F6724-A7F2-F98E-C756-0A8ED723DAC6}"/>
              </a:ext>
            </a:extLst>
          </p:cNvPr>
          <p:cNvSpPr>
            <a:spLocks noGrp="1"/>
          </p:cNvSpPr>
          <p:nvPr>
            <p:ph type="sldNum" sz="quarter" idx="12"/>
          </p:nvPr>
        </p:nvSpPr>
        <p:spPr>
          <a:xfrm>
            <a:off x="8610600" y="6356350"/>
            <a:ext cx="2743200" cy="365125"/>
          </a:xfrm>
          <a:prstGeom prst="rect">
            <a:avLst/>
          </a:prstGeom>
        </p:spPr>
        <p:txBody>
          <a:bodyPr/>
          <a:lstStyle/>
          <a:p>
            <a:fld id="{6E24E684-166D-4959-B92D-CCD3F33CF363}" type="slidenum">
              <a:rPr lang="es-CO" smtClean="0"/>
              <a:t>‹Nº›</a:t>
            </a:fld>
            <a:endParaRPr lang="es-CO"/>
          </a:p>
        </p:txBody>
      </p:sp>
    </p:spTree>
    <p:extLst>
      <p:ext uri="{BB962C8B-B14F-4D97-AF65-F5344CB8AC3E}">
        <p14:creationId xmlns:p14="http://schemas.microsoft.com/office/powerpoint/2010/main" val="1788548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BE0D3C7-CE03-8B34-9E21-EB7DD09A6063}"/>
              </a:ext>
            </a:extLst>
          </p:cNvPr>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C3E59FFE-EE67-554A-2C00-747255337C5A}"/>
              </a:ext>
            </a:extLst>
          </p:cNvPr>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29126D14-76F9-A131-644C-E37A7166816D}"/>
              </a:ext>
            </a:extLst>
          </p:cNvPr>
          <p:cNvSpPr>
            <a:spLocks noGrp="1"/>
          </p:cNvSpPr>
          <p:nvPr>
            <p:ph type="dt" sz="half" idx="10"/>
          </p:nvPr>
        </p:nvSpPr>
        <p:spPr>
          <a:xfrm>
            <a:off x="838200" y="6356350"/>
            <a:ext cx="2743200" cy="365125"/>
          </a:xfrm>
          <a:prstGeom prst="rect">
            <a:avLst/>
          </a:prstGeom>
        </p:spPr>
        <p:txBody>
          <a:bodyPr/>
          <a:lstStyle/>
          <a:p>
            <a:fld id="{8355EB17-C98E-4B34-8563-B00331F39932}" type="datetimeFigureOut">
              <a:rPr lang="es-CO" smtClean="0"/>
              <a:t>30/03/2023</a:t>
            </a:fld>
            <a:endParaRPr lang="es-CO"/>
          </a:p>
        </p:txBody>
      </p:sp>
      <p:sp>
        <p:nvSpPr>
          <p:cNvPr id="5" name="Marcador de pie de página 4">
            <a:extLst>
              <a:ext uri="{FF2B5EF4-FFF2-40B4-BE49-F238E27FC236}">
                <a16:creationId xmlns:a16="http://schemas.microsoft.com/office/drawing/2014/main" id="{49AF09C2-659C-FC08-BFC1-979974DF2DE9}"/>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id="{A919AF82-7C7A-1017-34D9-98F78B65F81E}"/>
              </a:ext>
            </a:extLst>
          </p:cNvPr>
          <p:cNvSpPr>
            <a:spLocks noGrp="1"/>
          </p:cNvSpPr>
          <p:nvPr>
            <p:ph type="sldNum" sz="quarter" idx="12"/>
          </p:nvPr>
        </p:nvSpPr>
        <p:spPr>
          <a:xfrm>
            <a:off x="8610600" y="6356350"/>
            <a:ext cx="2743200" cy="365125"/>
          </a:xfrm>
          <a:prstGeom prst="rect">
            <a:avLst/>
          </a:prstGeom>
        </p:spPr>
        <p:txBody>
          <a:bodyPr/>
          <a:lstStyle/>
          <a:p>
            <a:fld id="{6E24E684-166D-4959-B92D-CCD3F33CF363}" type="slidenum">
              <a:rPr lang="es-CO" smtClean="0"/>
              <a:t>‹Nº›</a:t>
            </a:fld>
            <a:endParaRPr lang="es-CO"/>
          </a:p>
        </p:txBody>
      </p:sp>
    </p:spTree>
    <p:extLst>
      <p:ext uri="{BB962C8B-B14F-4D97-AF65-F5344CB8AC3E}">
        <p14:creationId xmlns:p14="http://schemas.microsoft.com/office/powerpoint/2010/main" val="3914098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8" name="Marcador de contenido 8">
            <a:extLst>
              <a:ext uri="{FF2B5EF4-FFF2-40B4-BE49-F238E27FC236}">
                <a16:creationId xmlns:a16="http://schemas.microsoft.com/office/drawing/2014/main" id="{1B44106A-BE3A-AB8A-8593-0B03009C89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233279" cy="6858000"/>
          </a:xfrm>
          <a:prstGeom prst="rect">
            <a:avLst/>
          </a:prstGeom>
        </p:spPr>
      </p:pic>
    </p:spTree>
    <p:extLst>
      <p:ext uri="{BB962C8B-B14F-4D97-AF65-F5344CB8AC3E}">
        <p14:creationId xmlns:p14="http://schemas.microsoft.com/office/powerpoint/2010/main" val="2696413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A9A9FFD5-5C84-39D5-56A4-BAE36BD01EB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570"/>
            <a:ext cx="12192000" cy="6834859"/>
          </a:xfrm>
          <a:prstGeom prst="rect">
            <a:avLst/>
          </a:prstGeom>
        </p:spPr>
      </p:pic>
    </p:spTree>
    <p:extLst>
      <p:ext uri="{BB962C8B-B14F-4D97-AF65-F5344CB8AC3E}">
        <p14:creationId xmlns:p14="http://schemas.microsoft.com/office/powerpoint/2010/main" val="2257993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8A9BD8-AE20-81E3-8493-928E4D1C204F}"/>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877A7C44-7D03-DC12-2910-D476A3E03FED}"/>
              </a:ext>
            </a:extLst>
          </p:cNvPr>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69305AA4-66C1-5C3B-11C4-0D89F532FDF5}"/>
              </a:ext>
            </a:extLst>
          </p:cNvPr>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53601ADB-FC8E-FAD3-EC2D-9D31FFF32558}"/>
              </a:ext>
            </a:extLst>
          </p:cNvPr>
          <p:cNvSpPr>
            <a:spLocks noGrp="1"/>
          </p:cNvSpPr>
          <p:nvPr>
            <p:ph type="dt" sz="half" idx="10"/>
          </p:nvPr>
        </p:nvSpPr>
        <p:spPr>
          <a:xfrm>
            <a:off x="838200" y="6356350"/>
            <a:ext cx="2743200" cy="365125"/>
          </a:xfrm>
          <a:prstGeom prst="rect">
            <a:avLst/>
          </a:prstGeom>
        </p:spPr>
        <p:txBody>
          <a:bodyPr/>
          <a:lstStyle/>
          <a:p>
            <a:fld id="{8355EB17-C98E-4B34-8563-B00331F39932}" type="datetimeFigureOut">
              <a:rPr lang="es-CO" smtClean="0"/>
              <a:t>30/03/2023</a:t>
            </a:fld>
            <a:endParaRPr lang="es-CO"/>
          </a:p>
        </p:txBody>
      </p:sp>
      <p:sp>
        <p:nvSpPr>
          <p:cNvPr id="6" name="Marcador de pie de página 5">
            <a:extLst>
              <a:ext uri="{FF2B5EF4-FFF2-40B4-BE49-F238E27FC236}">
                <a16:creationId xmlns:a16="http://schemas.microsoft.com/office/drawing/2014/main" id="{79C4120C-0CAB-D382-A675-0C74CE0AC857}"/>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7" name="Marcador de número de diapositiva 6">
            <a:extLst>
              <a:ext uri="{FF2B5EF4-FFF2-40B4-BE49-F238E27FC236}">
                <a16:creationId xmlns:a16="http://schemas.microsoft.com/office/drawing/2014/main" id="{9090E475-7A56-C8DC-7141-8CF91B836BC0}"/>
              </a:ext>
            </a:extLst>
          </p:cNvPr>
          <p:cNvSpPr>
            <a:spLocks noGrp="1"/>
          </p:cNvSpPr>
          <p:nvPr>
            <p:ph type="sldNum" sz="quarter" idx="12"/>
          </p:nvPr>
        </p:nvSpPr>
        <p:spPr>
          <a:xfrm>
            <a:off x="8610600" y="6356350"/>
            <a:ext cx="2743200" cy="365125"/>
          </a:xfrm>
          <a:prstGeom prst="rect">
            <a:avLst/>
          </a:prstGeom>
        </p:spPr>
        <p:txBody>
          <a:bodyPr/>
          <a:lstStyle/>
          <a:p>
            <a:fld id="{6E24E684-166D-4959-B92D-CCD3F33CF363}" type="slidenum">
              <a:rPr lang="es-CO" smtClean="0"/>
              <a:t>‹Nº›</a:t>
            </a:fld>
            <a:endParaRPr lang="es-CO"/>
          </a:p>
        </p:txBody>
      </p:sp>
    </p:spTree>
    <p:extLst>
      <p:ext uri="{BB962C8B-B14F-4D97-AF65-F5344CB8AC3E}">
        <p14:creationId xmlns:p14="http://schemas.microsoft.com/office/powerpoint/2010/main" val="319612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735B86-5204-6FAD-D39D-202F54B378E9}"/>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109D2A8-3717-38C0-7DEC-E70E7F02EE3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812CE1C-5668-5088-8A8D-C9B40F0D3362}"/>
              </a:ext>
            </a:extLst>
          </p:cNvPr>
          <p:cNvSpPr>
            <a:spLocks noGrp="1"/>
          </p:cNvSpPr>
          <p:nvPr>
            <p:ph sz="half" idx="2"/>
          </p:nvPr>
        </p:nvSpPr>
        <p:spPr>
          <a:xfrm>
            <a:off x="839788"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A0EB6BDB-E673-8420-391F-5A146B7E310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6559C17-890F-F16D-5558-F5CCBB20E7AC}"/>
              </a:ext>
            </a:extLst>
          </p:cNvPr>
          <p:cNvSpPr>
            <a:spLocks noGrp="1"/>
          </p:cNvSpPr>
          <p:nvPr>
            <p:ph sz="quarter" idx="4"/>
          </p:nvPr>
        </p:nvSpPr>
        <p:spPr>
          <a:xfrm>
            <a:off x="6172200"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6DE0A8B1-E9B6-39D3-54D3-4F72116B39FB}"/>
              </a:ext>
            </a:extLst>
          </p:cNvPr>
          <p:cNvSpPr>
            <a:spLocks noGrp="1"/>
          </p:cNvSpPr>
          <p:nvPr>
            <p:ph type="dt" sz="half" idx="10"/>
          </p:nvPr>
        </p:nvSpPr>
        <p:spPr>
          <a:xfrm>
            <a:off x="838200" y="6356350"/>
            <a:ext cx="2743200" cy="365125"/>
          </a:xfrm>
          <a:prstGeom prst="rect">
            <a:avLst/>
          </a:prstGeom>
        </p:spPr>
        <p:txBody>
          <a:bodyPr/>
          <a:lstStyle/>
          <a:p>
            <a:fld id="{8355EB17-C98E-4B34-8563-B00331F39932}" type="datetimeFigureOut">
              <a:rPr lang="es-CO" smtClean="0"/>
              <a:t>30/03/2023</a:t>
            </a:fld>
            <a:endParaRPr lang="es-CO"/>
          </a:p>
        </p:txBody>
      </p:sp>
      <p:sp>
        <p:nvSpPr>
          <p:cNvPr id="8" name="Marcador de pie de página 7">
            <a:extLst>
              <a:ext uri="{FF2B5EF4-FFF2-40B4-BE49-F238E27FC236}">
                <a16:creationId xmlns:a16="http://schemas.microsoft.com/office/drawing/2014/main" id="{1E2C55CB-4F94-D2D3-8BC4-2DF7DE168C90}"/>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9" name="Marcador de número de diapositiva 8">
            <a:extLst>
              <a:ext uri="{FF2B5EF4-FFF2-40B4-BE49-F238E27FC236}">
                <a16:creationId xmlns:a16="http://schemas.microsoft.com/office/drawing/2014/main" id="{CE190939-57ED-3358-8F9E-E84717594DE7}"/>
              </a:ext>
            </a:extLst>
          </p:cNvPr>
          <p:cNvSpPr>
            <a:spLocks noGrp="1"/>
          </p:cNvSpPr>
          <p:nvPr>
            <p:ph type="sldNum" sz="quarter" idx="12"/>
          </p:nvPr>
        </p:nvSpPr>
        <p:spPr>
          <a:xfrm>
            <a:off x="8610600" y="6356350"/>
            <a:ext cx="2743200" cy="365125"/>
          </a:xfrm>
          <a:prstGeom prst="rect">
            <a:avLst/>
          </a:prstGeom>
        </p:spPr>
        <p:txBody>
          <a:bodyPr/>
          <a:lstStyle/>
          <a:p>
            <a:fld id="{6E24E684-166D-4959-B92D-CCD3F33CF363}" type="slidenum">
              <a:rPr lang="es-CO" smtClean="0"/>
              <a:t>‹Nº›</a:t>
            </a:fld>
            <a:endParaRPr lang="es-CO"/>
          </a:p>
        </p:txBody>
      </p:sp>
    </p:spTree>
    <p:extLst>
      <p:ext uri="{BB962C8B-B14F-4D97-AF65-F5344CB8AC3E}">
        <p14:creationId xmlns:p14="http://schemas.microsoft.com/office/powerpoint/2010/main" val="591652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1EAC4D-CBEB-141D-CA0A-0782392425ED}"/>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9BD0957F-782B-D561-6B52-DDB1B96565F4}"/>
              </a:ext>
            </a:extLst>
          </p:cNvPr>
          <p:cNvSpPr>
            <a:spLocks noGrp="1"/>
          </p:cNvSpPr>
          <p:nvPr>
            <p:ph type="dt" sz="half" idx="10"/>
          </p:nvPr>
        </p:nvSpPr>
        <p:spPr>
          <a:xfrm>
            <a:off x="838200" y="6356350"/>
            <a:ext cx="2743200" cy="365125"/>
          </a:xfrm>
          <a:prstGeom prst="rect">
            <a:avLst/>
          </a:prstGeom>
        </p:spPr>
        <p:txBody>
          <a:bodyPr/>
          <a:lstStyle/>
          <a:p>
            <a:fld id="{8355EB17-C98E-4B34-8563-B00331F39932}" type="datetimeFigureOut">
              <a:rPr lang="es-CO" smtClean="0"/>
              <a:t>30/03/2023</a:t>
            </a:fld>
            <a:endParaRPr lang="es-CO"/>
          </a:p>
        </p:txBody>
      </p:sp>
      <p:sp>
        <p:nvSpPr>
          <p:cNvPr id="4" name="Marcador de pie de página 3">
            <a:extLst>
              <a:ext uri="{FF2B5EF4-FFF2-40B4-BE49-F238E27FC236}">
                <a16:creationId xmlns:a16="http://schemas.microsoft.com/office/drawing/2014/main" id="{1D8888E7-773B-A0BE-FADC-A0C911932BF8}"/>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5" name="Marcador de número de diapositiva 4">
            <a:extLst>
              <a:ext uri="{FF2B5EF4-FFF2-40B4-BE49-F238E27FC236}">
                <a16:creationId xmlns:a16="http://schemas.microsoft.com/office/drawing/2014/main" id="{458D1B7B-BC50-F82D-697D-150AC2634772}"/>
              </a:ext>
            </a:extLst>
          </p:cNvPr>
          <p:cNvSpPr>
            <a:spLocks noGrp="1"/>
          </p:cNvSpPr>
          <p:nvPr>
            <p:ph type="sldNum" sz="quarter" idx="12"/>
          </p:nvPr>
        </p:nvSpPr>
        <p:spPr>
          <a:xfrm>
            <a:off x="8610600" y="6356350"/>
            <a:ext cx="2743200" cy="365125"/>
          </a:xfrm>
          <a:prstGeom prst="rect">
            <a:avLst/>
          </a:prstGeom>
        </p:spPr>
        <p:txBody>
          <a:bodyPr/>
          <a:lstStyle/>
          <a:p>
            <a:fld id="{6E24E684-166D-4959-B92D-CCD3F33CF363}" type="slidenum">
              <a:rPr lang="es-CO" smtClean="0"/>
              <a:t>‹Nº›</a:t>
            </a:fld>
            <a:endParaRPr lang="es-CO"/>
          </a:p>
        </p:txBody>
      </p:sp>
    </p:spTree>
    <p:extLst>
      <p:ext uri="{BB962C8B-B14F-4D97-AF65-F5344CB8AC3E}">
        <p14:creationId xmlns:p14="http://schemas.microsoft.com/office/powerpoint/2010/main" val="1804156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AF8826D-7E94-4E18-D009-F55E8313AC05}"/>
              </a:ext>
            </a:extLst>
          </p:cNvPr>
          <p:cNvSpPr>
            <a:spLocks noGrp="1"/>
          </p:cNvSpPr>
          <p:nvPr>
            <p:ph type="dt" sz="half" idx="10"/>
          </p:nvPr>
        </p:nvSpPr>
        <p:spPr>
          <a:xfrm>
            <a:off x="838200" y="6356350"/>
            <a:ext cx="2743200" cy="365125"/>
          </a:xfrm>
          <a:prstGeom prst="rect">
            <a:avLst/>
          </a:prstGeom>
        </p:spPr>
        <p:txBody>
          <a:bodyPr/>
          <a:lstStyle/>
          <a:p>
            <a:fld id="{8355EB17-C98E-4B34-8563-B00331F39932}" type="datetimeFigureOut">
              <a:rPr lang="es-CO" smtClean="0"/>
              <a:t>30/03/2023</a:t>
            </a:fld>
            <a:endParaRPr lang="es-CO"/>
          </a:p>
        </p:txBody>
      </p:sp>
      <p:sp>
        <p:nvSpPr>
          <p:cNvPr id="3" name="Marcador de pie de página 2">
            <a:extLst>
              <a:ext uri="{FF2B5EF4-FFF2-40B4-BE49-F238E27FC236}">
                <a16:creationId xmlns:a16="http://schemas.microsoft.com/office/drawing/2014/main" id="{DCB0EE82-6C28-E01B-F9A6-8F503F6D3E26}"/>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4" name="Marcador de número de diapositiva 3">
            <a:extLst>
              <a:ext uri="{FF2B5EF4-FFF2-40B4-BE49-F238E27FC236}">
                <a16:creationId xmlns:a16="http://schemas.microsoft.com/office/drawing/2014/main" id="{3BA11FC1-FA4A-C98D-F415-248C10E67A15}"/>
              </a:ext>
            </a:extLst>
          </p:cNvPr>
          <p:cNvSpPr>
            <a:spLocks noGrp="1"/>
          </p:cNvSpPr>
          <p:nvPr>
            <p:ph type="sldNum" sz="quarter" idx="12"/>
          </p:nvPr>
        </p:nvSpPr>
        <p:spPr>
          <a:xfrm>
            <a:off x="8610600" y="6356350"/>
            <a:ext cx="2743200" cy="365125"/>
          </a:xfrm>
          <a:prstGeom prst="rect">
            <a:avLst/>
          </a:prstGeom>
        </p:spPr>
        <p:txBody>
          <a:bodyPr/>
          <a:lstStyle/>
          <a:p>
            <a:fld id="{6E24E684-166D-4959-B92D-CCD3F33CF363}" type="slidenum">
              <a:rPr lang="es-CO" smtClean="0"/>
              <a:t>‹Nº›</a:t>
            </a:fld>
            <a:endParaRPr lang="es-CO"/>
          </a:p>
        </p:txBody>
      </p:sp>
    </p:spTree>
    <p:extLst>
      <p:ext uri="{BB962C8B-B14F-4D97-AF65-F5344CB8AC3E}">
        <p14:creationId xmlns:p14="http://schemas.microsoft.com/office/powerpoint/2010/main" val="260573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8400EA-A976-E221-B826-91814C24973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574A5DE7-8380-2F63-60B3-F300D6AA8B1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B5597F40-BF41-020F-0E9B-996E10FFF00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F73001D-8BA7-2B74-1C64-479F815FD74E}"/>
              </a:ext>
            </a:extLst>
          </p:cNvPr>
          <p:cNvSpPr>
            <a:spLocks noGrp="1"/>
          </p:cNvSpPr>
          <p:nvPr>
            <p:ph type="dt" sz="half" idx="10"/>
          </p:nvPr>
        </p:nvSpPr>
        <p:spPr>
          <a:xfrm>
            <a:off x="838200" y="6356350"/>
            <a:ext cx="2743200" cy="365125"/>
          </a:xfrm>
          <a:prstGeom prst="rect">
            <a:avLst/>
          </a:prstGeom>
        </p:spPr>
        <p:txBody>
          <a:bodyPr/>
          <a:lstStyle/>
          <a:p>
            <a:fld id="{8355EB17-C98E-4B34-8563-B00331F39932}" type="datetimeFigureOut">
              <a:rPr lang="es-CO" smtClean="0"/>
              <a:t>30/03/2023</a:t>
            </a:fld>
            <a:endParaRPr lang="es-CO"/>
          </a:p>
        </p:txBody>
      </p:sp>
      <p:sp>
        <p:nvSpPr>
          <p:cNvPr id="6" name="Marcador de pie de página 5">
            <a:extLst>
              <a:ext uri="{FF2B5EF4-FFF2-40B4-BE49-F238E27FC236}">
                <a16:creationId xmlns:a16="http://schemas.microsoft.com/office/drawing/2014/main" id="{EDC1C089-9EF2-7339-BF9A-F5EC827047E8}"/>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7" name="Marcador de número de diapositiva 6">
            <a:extLst>
              <a:ext uri="{FF2B5EF4-FFF2-40B4-BE49-F238E27FC236}">
                <a16:creationId xmlns:a16="http://schemas.microsoft.com/office/drawing/2014/main" id="{C87FEC78-D941-34C8-9DB7-3E7B3AD813D4}"/>
              </a:ext>
            </a:extLst>
          </p:cNvPr>
          <p:cNvSpPr>
            <a:spLocks noGrp="1"/>
          </p:cNvSpPr>
          <p:nvPr>
            <p:ph type="sldNum" sz="quarter" idx="12"/>
          </p:nvPr>
        </p:nvSpPr>
        <p:spPr>
          <a:xfrm>
            <a:off x="8610600" y="6356350"/>
            <a:ext cx="2743200" cy="365125"/>
          </a:xfrm>
          <a:prstGeom prst="rect">
            <a:avLst/>
          </a:prstGeom>
        </p:spPr>
        <p:txBody>
          <a:bodyPr/>
          <a:lstStyle/>
          <a:p>
            <a:fld id="{6E24E684-166D-4959-B92D-CCD3F33CF363}" type="slidenum">
              <a:rPr lang="es-CO" smtClean="0"/>
              <a:t>‹Nº›</a:t>
            </a:fld>
            <a:endParaRPr lang="es-CO"/>
          </a:p>
        </p:txBody>
      </p:sp>
    </p:spTree>
    <p:extLst>
      <p:ext uri="{BB962C8B-B14F-4D97-AF65-F5344CB8AC3E}">
        <p14:creationId xmlns:p14="http://schemas.microsoft.com/office/powerpoint/2010/main" val="3366318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85F37F-430E-4D2F-9EFF-D1654FE2504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787C024B-314C-58A6-2648-8635092A8DE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CO"/>
          </a:p>
        </p:txBody>
      </p:sp>
      <p:sp>
        <p:nvSpPr>
          <p:cNvPr id="4" name="Marcador de texto 3">
            <a:extLst>
              <a:ext uri="{FF2B5EF4-FFF2-40B4-BE49-F238E27FC236}">
                <a16:creationId xmlns:a16="http://schemas.microsoft.com/office/drawing/2014/main" id="{54528031-1B05-FEAE-F7F4-533818C1B70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E1193D1-92B7-2F11-C6BA-D8ABC30A0E5E}"/>
              </a:ext>
            </a:extLst>
          </p:cNvPr>
          <p:cNvSpPr>
            <a:spLocks noGrp="1"/>
          </p:cNvSpPr>
          <p:nvPr>
            <p:ph type="dt" sz="half" idx="10"/>
          </p:nvPr>
        </p:nvSpPr>
        <p:spPr>
          <a:xfrm>
            <a:off x="838200" y="6356350"/>
            <a:ext cx="2743200" cy="365125"/>
          </a:xfrm>
          <a:prstGeom prst="rect">
            <a:avLst/>
          </a:prstGeom>
        </p:spPr>
        <p:txBody>
          <a:bodyPr/>
          <a:lstStyle/>
          <a:p>
            <a:fld id="{8355EB17-C98E-4B34-8563-B00331F39932}" type="datetimeFigureOut">
              <a:rPr lang="es-CO" smtClean="0"/>
              <a:t>30/03/2023</a:t>
            </a:fld>
            <a:endParaRPr lang="es-CO"/>
          </a:p>
        </p:txBody>
      </p:sp>
      <p:sp>
        <p:nvSpPr>
          <p:cNvPr id="6" name="Marcador de pie de página 5">
            <a:extLst>
              <a:ext uri="{FF2B5EF4-FFF2-40B4-BE49-F238E27FC236}">
                <a16:creationId xmlns:a16="http://schemas.microsoft.com/office/drawing/2014/main" id="{7ABBDDF8-B31D-A02F-4E7F-1D4C97B4C67D}"/>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7" name="Marcador de número de diapositiva 6">
            <a:extLst>
              <a:ext uri="{FF2B5EF4-FFF2-40B4-BE49-F238E27FC236}">
                <a16:creationId xmlns:a16="http://schemas.microsoft.com/office/drawing/2014/main" id="{765BE501-04B9-01DF-40BB-FC6CCF74392C}"/>
              </a:ext>
            </a:extLst>
          </p:cNvPr>
          <p:cNvSpPr>
            <a:spLocks noGrp="1"/>
          </p:cNvSpPr>
          <p:nvPr>
            <p:ph type="sldNum" sz="quarter" idx="12"/>
          </p:nvPr>
        </p:nvSpPr>
        <p:spPr>
          <a:xfrm>
            <a:off x="8610600" y="6356350"/>
            <a:ext cx="2743200" cy="365125"/>
          </a:xfrm>
          <a:prstGeom prst="rect">
            <a:avLst/>
          </a:prstGeom>
        </p:spPr>
        <p:txBody>
          <a:bodyPr/>
          <a:lstStyle/>
          <a:p>
            <a:fld id="{6E24E684-166D-4959-B92D-CCD3F33CF363}" type="slidenum">
              <a:rPr lang="es-CO" smtClean="0"/>
              <a:t>‹Nº›</a:t>
            </a:fld>
            <a:endParaRPr lang="es-CO"/>
          </a:p>
        </p:txBody>
      </p:sp>
    </p:spTree>
    <p:extLst>
      <p:ext uri="{BB962C8B-B14F-4D97-AF65-F5344CB8AC3E}">
        <p14:creationId xmlns:p14="http://schemas.microsoft.com/office/powerpoint/2010/main" val="1091692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0126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0306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9C44A51-1C22-F258-1F02-F16C51AE7192}"/>
              </a:ext>
            </a:extLst>
          </p:cNvPr>
          <p:cNvSpPr txBox="1"/>
          <p:nvPr/>
        </p:nvSpPr>
        <p:spPr>
          <a:xfrm>
            <a:off x="3339220" y="267020"/>
            <a:ext cx="5513560" cy="830997"/>
          </a:xfrm>
          <a:prstGeom prst="rect">
            <a:avLst/>
          </a:prstGeom>
          <a:noFill/>
        </p:spPr>
        <p:txBody>
          <a:bodyPr wrap="square">
            <a:spAutoFit/>
          </a:bodyPr>
          <a:lstStyle/>
          <a:p>
            <a:pPr algn="ctr"/>
            <a:r>
              <a:rPr lang="es-ES" sz="4800" b="1" dirty="0">
                <a:solidFill>
                  <a:schemeClr val="accent2"/>
                </a:solidFill>
                <a:latin typeface="Bernard MT Condensed" panose="02050806060905020404" pitchFamily="18" charset="0"/>
              </a:rPr>
              <a:t>RESPETO</a:t>
            </a:r>
            <a:endParaRPr lang="es-CO" sz="4800" b="1" dirty="0">
              <a:solidFill>
                <a:schemeClr val="accent2"/>
              </a:solidFill>
              <a:latin typeface="Bernard MT Condensed" panose="02050806060905020404" pitchFamily="18" charset="0"/>
            </a:endParaRPr>
          </a:p>
        </p:txBody>
      </p:sp>
      <p:sp>
        <p:nvSpPr>
          <p:cNvPr id="3" name="CuadroTexto 2">
            <a:extLst>
              <a:ext uri="{FF2B5EF4-FFF2-40B4-BE49-F238E27FC236}">
                <a16:creationId xmlns:a16="http://schemas.microsoft.com/office/drawing/2014/main" id="{59AF2045-C45D-B40D-BED0-51C979D9E779}"/>
              </a:ext>
            </a:extLst>
          </p:cNvPr>
          <p:cNvSpPr txBox="1"/>
          <p:nvPr/>
        </p:nvSpPr>
        <p:spPr>
          <a:xfrm>
            <a:off x="140612" y="1077854"/>
            <a:ext cx="5006566" cy="1585049"/>
          </a:xfrm>
          <a:prstGeom prst="rect">
            <a:avLst/>
          </a:prstGeom>
          <a:noFill/>
        </p:spPr>
        <p:txBody>
          <a:bodyPr wrap="square">
            <a:spAutoFit/>
          </a:bodyPr>
          <a:lstStyle/>
          <a:p>
            <a:pPr marL="791845" marR="185420" indent="-8255" algn="just">
              <a:lnSpc>
                <a:spcPct val="97000"/>
              </a:lnSpc>
              <a:spcAft>
                <a:spcPts val="0"/>
              </a:spcAft>
            </a:pPr>
            <a:r>
              <a:rPr lang="es-ES" sz="2000" b="1" dirty="0">
                <a:effectLst/>
                <a:latin typeface="Bernard MT Condensed" panose="02050806060905020404" pitchFamily="18" charset="0"/>
                <a:ea typeface="Arial" panose="020B0604020202020204" pitchFamily="34" charset="0"/>
              </a:rPr>
              <a:t>El respeto significa que no hoy agresión ni daño hacia el otro, no obstante, las</a:t>
            </a:r>
            <a:r>
              <a:rPr lang="es-ES" sz="2000" b="1" spc="5" dirty="0">
                <a:effectLst/>
                <a:latin typeface="Bernard MT Condensed" panose="02050806060905020404" pitchFamily="18" charset="0"/>
                <a:ea typeface="Arial" panose="020B0604020202020204" pitchFamily="34" charset="0"/>
              </a:rPr>
              <a:t> </a:t>
            </a:r>
            <a:r>
              <a:rPr lang="es-ES" sz="2000" b="1" spc="-5" dirty="0">
                <a:effectLst/>
                <a:latin typeface="Bernard MT Condensed" panose="02050806060905020404" pitchFamily="18" charset="0"/>
                <a:ea typeface="Arial" panose="020B0604020202020204" pitchFamily="34" charset="0"/>
              </a:rPr>
              <a:t>diferencias de enfoque </a:t>
            </a:r>
            <a:r>
              <a:rPr lang="es-ES" sz="2000" b="1" dirty="0">
                <a:effectLst/>
                <a:latin typeface="Bernard MT Condensed" panose="02050806060905020404" pitchFamily="18" charset="0"/>
                <a:ea typeface="Arial" panose="020B0604020202020204" pitchFamily="34" charset="0"/>
              </a:rPr>
              <a:t>o criterio que se </a:t>
            </a:r>
            <a:r>
              <a:rPr lang="es-ES" sz="2000" b="1" dirty="0">
                <a:latin typeface="Bernard MT Condensed" panose="02050806060905020404" pitchFamily="18" charset="0"/>
                <a:ea typeface="Arial" panose="020B0604020202020204" pitchFamily="34" charset="0"/>
              </a:rPr>
              <a:t>tenga</a:t>
            </a:r>
            <a:r>
              <a:rPr lang="es-ES" sz="2000" b="1" dirty="0">
                <a:effectLst/>
                <a:latin typeface="Bernard MT Condensed" panose="02050806060905020404" pitchFamily="18" charset="0"/>
                <a:ea typeface="Arial" panose="020B0604020202020204" pitchFamily="34" charset="0"/>
              </a:rPr>
              <a:t> frente e los problemas de lo</a:t>
            </a:r>
            <a:r>
              <a:rPr lang="es-ES" sz="2000" b="1" spc="5" dirty="0">
                <a:effectLst/>
                <a:latin typeface="Bernard MT Condensed" panose="02050806060905020404" pitchFamily="18" charset="0"/>
                <a:ea typeface="Arial" panose="020B0604020202020204" pitchFamily="34" charset="0"/>
              </a:rPr>
              <a:t> </a:t>
            </a:r>
            <a:r>
              <a:rPr lang="es-ES" sz="2000" b="1" dirty="0">
                <a:effectLst/>
                <a:latin typeface="Bernard MT Condensed" panose="02050806060905020404" pitchFamily="18" charset="0"/>
                <a:ea typeface="Arial" panose="020B0604020202020204" pitchFamily="34" charset="0"/>
              </a:rPr>
              <a:t>sociedad.</a:t>
            </a:r>
            <a:endParaRPr lang="es-CO" sz="2000" b="1" dirty="0">
              <a:effectLst/>
              <a:latin typeface="Bernard MT Condensed" panose="02050806060905020404" pitchFamily="18" charset="0"/>
              <a:ea typeface="Arial" panose="020B0604020202020204" pitchFamily="34" charset="0"/>
            </a:endParaRPr>
          </a:p>
        </p:txBody>
      </p:sp>
      <p:pic>
        <p:nvPicPr>
          <p:cNvPr id="5" name="Picture 2" descr="Indepedientemente de la posición dentro de una empresa, ganar el respeto de  compañeros y jefes es… | Dibujos bonitos, Dibujos bonitos de animales,  Imagenes de cielo">
            <a:extLst>
              <a:ext uri="{FF2B5EF4-FFF2-40B4-BE49-F238E27FC236}">
                <a16:creationId xmlns:a16="http://schemas.microsoft.com/office/drawing/2014/main" id="{A71E4399-F308-D1F9-BAD7-2EFEC153BE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0460" y="2887381"/>
            <a:ext cx="2638425" cy="1733550"/>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9A1015BB-B5A8-B232-D8AE-D0AC7573C17A}"/>
              </a:ext>
            </a:extLst>
          </p:cNvPr>
          <p:cNvSpPr txBox="1"/>
          <p:nvPr/>
        </p:nvSpPr>
        <p:spPr>
          <a:xfrm>
            <a:off x="2093144" y="4845410"/>
            <a:ext cx="5558828" cy="1395254"/>
          </a:xfrm>
          <a:prstGeom prst="rect">
            <a:avLst/>
          </a:prstGeom>
          <a:noFill/>
        </p:spPr>
        <p:txBody>
          <a:bodyPr wrap="square">
            <a:spAutoFit/>
          </a:bodyPr>
          <a:lstStyle/>
          <a:p>
            <a:pPr marL="791210" marR="192405" indent="238760">
              <a:lnSpc>
                <a:spcPct val="108000"/>
              </a:lnSpc>
              <a:spcAft>
                <a:spcPts val="0"/>
              </a:spcAft>
            </a:pPr>
            <a:r>
              <a:rPr lang="es-ES" sz="2000" b="1" dirty="0">
                <a:latin typeface="Bernard MT Condensed" panose="02050806060905020404" pitchFamily="18" charset="0"/>
                <a:ea typeface="Arial" panose="020B0604020202020204" pitchFamily="34" charset="0"/>
              </a:rPr>
              <a:t>El </a:t>
            </a:r>
            <a:r>
              <a:rPr lang="es-ES" sz="2000" b="1" dirty="0">
                <a:effectLst/>
                <a:latin typeface="Bernard MT Condensed" panose="02050806060905020404" pitchFamily="18" charset="0"/>
                <a:ea typeface="Arial" panose="020B0604020202020204" pitchFamily="34" charset="0"/>
              </a:rPr>
              <a:t>servidor</a:t>
            </a:r>
            <a:r>
              <a:rPr lang="es-ES" sz="2000" b="1" spc="5" dirty="0">
                <a:effectLst/>
                <a:latin typeface="Bernard MT Condensed" panose="02050806060905020404" pitchFamily="18" charset="0"/>
                <a:ea typeface="Arial" panose="020B0604020202020204" pitchFamily="34" charset="0"/>
              </a:rPr>
              <a:t> </a:t>
            </a:r>
            <a:r>
              <a:rPr lang="es-ES" sz="2000" b="1" dirty="0">
                <a:effectLst/>
                <a:latin typeface="Bernard MT Condensed" panose="02050806060905020404" pitchFamily="18" charset="0"/>
                <a:ea typeface="Arial" panose="020B0604020202020204" pitchFamily="34" charset="0"/>
              </a:rPr>
              <a:t>público</a:t>
            </a:r>
            <a:r>
              <a:rPr lang="es-ES" sz="2000" b="1" spc="5" dirty="0">
                <a:effectLst/>
                <a:latin typeface="Bernard MT Condensed" panose="02050806060905020404" pitchFamily="18" charset="0"/>
                <a:ea typeface="Arial" panose="020B0604020202020204" pitchFamily="34" charset="0"/>
              </a:rPr>
              <a:t> </a:t>
            </a:r>
            <a:r>
              <a:rPr lang="es-ES" sz="2000" b="1" dirty="0">
                <a:effectLst/>
                <a:latin typeface="Bernard MT Condensed" panose="02050806060905020404" pitchFamily="18" charset="0"/>
                <a:ea typeface="Arial" panose="020B0604020202020204" pitchFamily="34" charset="0"/>
              </a:rPr>
              <a:t>debe</a:t>
            </a:r>
            <a:r>
              <a:rPr lang="es-ES" sz="2000" b="1" spc="5" dirty="0">
                <a:effectLst/>
                <a:latin typeface="Bernard MT Condensed" panose="02050806060905020404" pitchFamily="18" charset="0"/>
                <a:ea typeface="Arial" panose="020B0604020202020204" pitchFamily="34" charset="0"/>
              </a:rPr>
              <a:t> </a:t>
            </a:r>
            <a:r>
              <a:rPr lang="es-ES" sz="2000" b="1" dirty="0">
                <a:effectLst/>
                <a:latin typeface="Bernard MT Condensed" panose="02050806060905020404" pitchFamily="18" charset="0"/>
                <a:ea typeface="Arial" panose="020B0604020202020204" pitchFamily="34" charset="0"/>
              </a:rPr>
              <a:t>dar</a:t>
            </a:r>
            <a:r>
              <a:rPr lang="es-ES" sz="2000" b="1" spc="5" dirty="0">
                <a:effectLst/>
                <a:latin typeface="Bernard MT Condensed" panose="02050806060905020404" pitchFamily="18" charset="0"/>
                <a:ea typeface="Arial" panose="020B0604020202020204" pitchFamily="34" charset="0"/>
              </a:rPr>
              <a:t> </a:t>
            </a:r>
            <a:r>
              <a:rPr lang="es-ES" sz="2000" b="1" dirty="0">
                <a:effectLst/>
                <a:latin typeface="Bernard MT Condensed" panose="02050806060905020404" pitchFamily="18" charset="0"/>
                <a:ea typeface="Arial" panose="020B0604020202020204" pitchFamily="34" charset="0"/>
              </a:rPr>
              <a:t>a todos</a:t>
            </a:r>
            <a:r>
              <a:rPr lang="es-ES" sz="2000" b="1" spc="5" dirty="0">
                <a:effectLst/>
                <a:latin typeface="Bernard MT Condensed" panose="02050806060905020404" pitchFamily="18" charset="0"/>
                <a:ea typeface="Arial" panose="020B0604020202020204" pitchFamily="34" charset="0"/>
              </a:rPr>
              <a:t> </a:t>
            </a:r>
            <a:r>
              <a:rPr lang="es-ES" sz="2000" b="1" dirty="0">
                <a:effectLst/>
                <a:latin typeface="Bernard MT Condensed" panose="02050806060905020404" pitchFamily="18" charset="0"/>
                <a:ea typeface="Arial" panose="020B0604020202020204" pitchFamily="34" charset="0"/>
              </a:rPr>
              <a:t>las personas</a:t>
            </a:r>
            <a:r>
              <a:rPr lang="es-ES" sz="2000" b="1" spc="5" dirty="0">
                <a:effectLst/>
                <a:latin typeface="Bernard MT Condensed" panose="02050806060905020404" pitchFamily="18" charset="0"/>
                <a:ea typeface="Arial" panose="020B0604020202020204" pitchFamily="34" charset="0"/>
              </a:rPr>
              <a:t> </a:t>
            </a:r>
            <a:r>
              <a:rPr lang="es-ES" sz="2000" b="1" dirty="0">
                <a:effectLst/>
                <a:latin typeface="Bernard MT Condensed" panose="02050806060905020404" pitchFamily="18" charset="0"/>
                <a:ea typeface="Arial" panose="020B0604020202020204" pitchFamily="34" charset="0"/>
              </a:rPr>
              <a:t>con</a:t>
            </a:r>
            <a:r>
              <a:rPr lang="es-ES" sz="2000" b="1" spc="5" dirty="0">
                <a:effectLst/>
                <a:latin typeface="Bernard MT Condensed" panose="02050806060905020404" pitchFamily="18" charset="0"/>
                <a:ea typeface="Arial" panose="020B0604020202020204" pitchFamily="34" charset="0"/>
              </a:rPr>
              <a:t> </a:t>
            </a:r>
            <a:r>
              <a:rPr lang="es-ES" sz="2000" b="1" dirty="0">
                <a:effectLst/>
                <a:latin typeface="Bernard MT Condensed" panose="02050806060905020404" pitchFamily="18" charset="0"/>
                <a:ea typeface="Arial" panose="020B0604020202020204" pitchFamily="34" charset="0"/>
              </a:rPr>
              <a:t>quienes</a:t>
            </a:r>
            <a:r>
              <a:rPr lang="es-ES" sz="2000" b="1" spc="5" dirty="0">
                <a:effectLst/>
                <a:latin typeface="Bernard MT Condensed" panose="02050806060905020404" pitchFamily="18" charset="0"/>
                <a:ea typeface="Arial" panose="020B0604020202020204" pitchFamily="34" charset="0"/>
              </a:rPr>
              <a:t> </a:t>
            </a:r>
            <a:r>
              <a:rPr lang="es-ES" sz="2000" b="1" dirty="0">
                <a:effectLst/>
                <a:latin typeface="Bernard MT Condensed" panose="02050806060905020404" pitchFamily="18" charset="0"/>
                <a:ea typeface="Arial" panose="020B0604020202020204" pitchFamily="34" charset="0"/>
              </a:rPr>
              <a:t>a</a:t>
            </a:r>
            <a:r>
              <a:rPr lang="es-ES" sz="2000" b="1" spc="5" dirty="0">
                <a:effectLst/>
                <a:latin typeface="Bernard MT Condensed" panose="02050806060905020404" pitchFamily="18" charset="0"/>
                <a:ea typeface="Arial" panose="020B0604020202020204" pitchFamily="34" charset="0"/>
              </a:rPr>
              <a:t> </a:t>
            </a:r>
            <a:r>
              <a:rPr lang="es-ES" sz="2000" b="1" dirty="0">
                <a:effectLst/>
                <a:latin typeface="Bernard MT Condensed" panose="02050806060905020404" pitchFamily="18" charset="0"/>
                <a:ea typeface="Arial" panose="020B0604020202020204" pitchFamily="34" charset="0"/>
              </a:rPr>
              <a:t>diario </a:t>
            </a:r>
            <a:r>
              <a:rPr lang="es-ES" sz="2000" b="1" spc="-5" dirty="0">
                <a:effectLst/>
                <a:latin typeface="Bernard MT Condensed" panose="02050806060905020404" pitchFamily="18" charset="0"/>
                <a:ea typeface="Arial" panose="020B0604020202020204" pitchFamily="34" charset="0"/>
              </a:rPr>
              <a:t>interactúa un </a:t>
            </a:r>
            <a:r>
              <a:rPr lang="es-ES" sz="2000" b="1" spc="-5" dirty="0">
                <a:latin typeface="Bernard MT Condensed" panose="02050806060905020404" pitchFamily="18" charset="0"/>
                <a:ea typeface="Arial" panose="020B0604020202020204" pitchFamily="34" charset="0"/>
              </a:rPr>
              <a:t>trat</a:t>
            </a:r>
            <a:r>
              <a:rPr lang="es-ES" sz="2000" b="1" spc="-5" dirty="0">
                <a:effectLst/>
                <a:latin typeface="Bernard MT Condensed" panose="02050806060905020404" pitchFamily="18" charset="0"/>
                <a:ea typeface="Arial" panose="020B0604020202020204" pitchFamily="34" charset="0"/>
              </a:rPr>
              <a:t>o </a:t>
            </a:r>
            <a:r>
              <a:rPr lang="es-ES" sz="2000" b="1" dirty="0">
                <a:effectLst/>
                <a:latin typeface="Bernard MT Condensed" panose="02050806060905020404" pitchFamily="18" charset="0"/>
                <a:ea typeface="Arial" panose="020B0604020202020204" pitchFamily="34" charset="0"/>
              </a:rPr>
              <a:t>digno, amable, respetuoso, receptivo, cortés, cordial y</a:t>
            </a:r>
            <a:r>
              <a:rPr lang="es-ES" sz="2000" b="1" spc="5" dirty="0">
                <a:effectLst/>
                <a:latin typeface="Bernard MT Condensed" panose="02050806060905020404" pitchFamily="18" charset="0"/>
                <a:ea typeface="Arial" panose="020B0604020202020204" pitchFamily="34" charset="0"/>
              </a:rPr>
              <a:t> </a:t>
            </a:r>
            <a:r>
              <a:rPr lang="es-ES" sz="2000" b="1" dirty="0">
                <a:effectLst/>
                <a:latin typeface="Bernard MT Condensed" panose="02050806060905020404" pitchFamily="18" charset="0"/>
                <a:ea typeface="Arial" panose="020B0604020202020204" pitchFamily="34" charset="0"/>
              </a:rPr>
              <a:t>Tolerante.</a:t>
            </a:r>
            <a:endParaRPr lang="es-CO" sz="2000" b="1" dirty="0">
              <a:effectLst/>
              <a:latin typeface="Bernard MT Condensed" panose="02050806060905020404" pitchFamily="18" charset="0"/>
              <a:ea typeface="Arial" panose="020B0604020202020204" pitchFamily="34" charset="0"/>
            </a:endParaRPr>
          </a:p>
        </p:txBody>
      </p:sp>
      <p:pic>
        <p:nvPicPr>
          <p:cNvPr id="9" name="Picture 4" descr="Respeto, credibilidad y compañerismo">
            <a:extLst>
              <a:ext uri="{FF2B5EF4-FFF2-40B4-BE49-F238E27FC236}">
                <a16:creationId xmlns:a16="http://schemas.microsoft.com/office/drawing/2014/main" id="{97DABC0F-C71A-C947-7881-78287C1CF9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18" y="1121388"/>
            <a:ext cx="3521798" cy="1982424"/>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447D6AC4-A44E-D521-5A88-2F0B40B41A1A}"/>
              </a:ext>
            </a:extLst>
          </p:cNvPr>
          <p:cNvSpPr txBox="1"/>
          <p:nvPr/>
        </p:nvSpPr>
        <p:spPr>
          <a:xfrm>
            <a:off x="6876616" y="3297387"/>
            <a:ext cx="5151423" cy="2132443"/>
          </a:xfrm>
          <a:prstGeom prst="rect">
            <a:avLst/>
          </a:prstGeom>
          <a:noFill/>
        </p:spPr>
        <p:txBody>
          <a:bodyPr wrap="square">
            <a:spAutoFit/>
          </a:bodyPr>
          <a:lstStyle/>
          <a:p>
            <a:pPr marL="785495" marR="182245" indent="-635" algn="just">
              <a:lnSpc>
                <a:spcPct val="112000"/>
              </a:lnSpc>
              <a:spcAft>
                <a:spcPts val="0"/>
              </a:spcAft>
            </a:pPr>
            <a:r>
              <a:rPr lang="es-ES" sz="2000" b="1" dirty="0">
                <a:latin typeface="Bernard MT Condensed" panose="02050806060905020404" pitchFamily="18" charset="0"/>
                <a:ea typeface="Arial" panose="020B0604020202020204" pitchFamily="34" charset="0"/>
                <a:cs typeface="Arial" panose="020B0604020202020204" pitchFamily="34" charset="0"/>
              </a:rPr>
              <a:t>E</a:t>
            </a:r>
            <a:r>
              <a:rPr lang="es-ES" sz="2000" b="1" dirty="0">
                <a:effectLst/>
                <a:latin typeface="Bernard MT Condensed" panose="02050806060905020404" pitchFamily="18" charset="0"/>
                <a:ea typeface="Arial" panose="020B0604020202020204" pitchFamily="34" charset="0"/>
                <a:cs typeface="Arial" panose="020B0604020202020204" pitchFamily="34" charset="0"/>
              </a:rPr>
              <a:t>I respeto implica, reconocer, valorar</a:t>
            </a:r>
            <a:r>
              <a:rPr lang="es-ES" sz="2000" b="1" spc="5" dirty="0">
                <a:effectLst/>
                <a:latin typeface="Bernard MT Condensed" panose="02050806060905020404" pitchFamily="18" charset="0"/>
                <a:ea typeface="Arial" panose="020B0604020202020204" pitchFamily="34" charset="0"/>
                <a:cs typeface="Arial" panose="020B0604020202020204" pitchFamily="34" charset="0"/>
              </a:rPr>
              <a:t> </a:t>
            </a:r>
            <a:r>
              <a:rPr lang="es-ES" sz="2000" b="1" dirty="0">
                <a:effectLst/>
                <a:latin typeface="Bernard MT Condensed" panose="02050806060905020404" pitchFamily="18" charset="0"/>
                <a:ea typeface="Arial" panose="020B0604020202020204" pitchFamily="34" charset="0"/>
                <a:cs typeface="Arial" panose="020B0604020202020204" pitchFamily="34" charset="0"/>
              </a:rPr>
              <a:t>y </a:t>
            </a:r>
            <a:r>
              <a:rPr lang="es-ES" sz="2000" b="1" dirty="0">
                <a:latin typeface="Bernard MT Condensed" panose="02050806060905020404" pitchFamily="18" charset="0"/>
                <a:ea typeface="Arial" panose="020B0604020202020204" pitchFamily="34" charset="0"/>
                <a:cs typeface="Arial" panose="020B0604020202020204" pitchFamily="34" charset="0"/>
              </a:rPr>
              <a:t>trat</a:t>
            </a:r>
            <a:r>
              <a:rPr lang="es-ES" sz="2000" b="1" dirty="0">
                <a:effectLst/>
                <a:latin typeface="Bernard MT Condensed" panose="02050806060905020404" pitchFamily="18" charset="0"/>
                <a:ea typeface="Arial" panose="020B0604020202020204" pitchFamily="34" charset="0"/>
                <a:cs typeface="Arial" panose="020B0604020202020204" pitchFamily="34" charset="0"/>
              </a:rPr>
              <a:t>ar</a:t>
            </a:r>
            <a:r>
              <a:rPr lang="es-ES" sz="2000" b="1" spc="5" dirty="0">
                <a:effectLst/>
                <a:latin typeface="Bernard MT Condensed" panose="02050806060905020404" pitchFamily="18" charset="0"/>
                <a:ea typeface="Arial" panose="020B0604020202020204" pitchFamily="34" charset="0"/>
                <a:cs typeface="Arial" panose="020B0604020202020204" pitchFamily="34" charset="0"/>
              </a:rPr>
              <a:t> </a:t>
            </a:r>
            <a:r>
              <a:rPr lang="es-ES" sz="2000" b="1" dirty="0">
                <a:effectLst/>
                <a:latin typeface="Bernard MT Condensed" panose="02050806060905020404" pitchFamily="18" charset="0"/>
                <a:ea typeface="Arial" panose="020B0604020202020204" pitchFamily="34" charset="0"/>
                <a:cs typeface="Arial" panose="020B0604020202020204" pitchFamily="34" charset="0"/>
              </a:rPr>
              <a:t>de manera digna a todas las</a:t>
            </a:r>
            <a:r>
              <a:rPr lang="es-ES" sz="2000" b="1" spc="5" dirty="0">
                <a:effectLst/>
                <a:latin typeface="Bernard MT Condensed" panose="02050806060905020404" pitchFamily="18" charset="0"/>
                <a:ea typeface="Arial" panose="020B0604020202020204" pitchFamily="34" charset="0"/>
                <a:cs typeface="Arial" panose="020B0604020202020204" pitchFamily="34" charset="0"/>
              </a:rPr>
              <a:t> </a:t>
            </a:r>
            <a:r>
              <a:rPr lang="es-ES" sz="2000" b="1" dirty="0">
                <a:effectLst/>
                <a:latin typeface="Bernard MT Condensed" panose="02050806060905020404" pitchFamily="18" charset="0"/>
                <a:ea typeface="Arial" panose="020B0604020202020204" pitchFamily="34" charset="0"/>
                <a:cs typeface="Arial" panose="020B0604020202020204" pitchFamily="34" charset="0"/>
              </a:rPr>
              <a:t>personas,</a:t>
            </a:r>
            <a:r>
              <a:rPr lang="es-ES" sz="2000" b="1" spc="-55" dirty="0">
                <a:effectLst/>
                <a:latin typeface="Bernard MT Condensed" panose="02050806060905020404" pitchFamily="18" charset="0"/>
                <a:ea typeface="Arial" panose="020B0604020202020204" pitchFamily="34" charset="0"/>
                <a:cs typeface="Arial" panose="020B0604020202020204" pitchFamily="34" charset="0"/>
              </a:rPr>
              <a:t> </a:t>
            </a:r>
            <a:r>
              <a:rPr lang="es-ES" sz="2000" b="1" dirty="0">
                <a:effectLst/>
                <a:latin typeface="Bernard MT Condensed" panose="02050806060905020404" pitchFamily="18" charset="0"/>
                <a:ea typeface="Arial" panose="020B0604020202020204" pitchFamily="34" charset="0"/>
                <a:cs typeface="Arial" panose="020B0604020202020204" pitchFamily="34" charset="0"/>
              </a:rPr>
              <a:t>con</a:t>
            </a:r>
            <a:r>
              <a:rPr lang="es-ES" sz="2000" b="1" spc="-35" dirty="0">
                <a:effectLst/>
                <a:latin typeface="Bernard MT Condensed" panose="02050806060905020404" pitchFamily="18" charset="0"/>
                <a:ea typeface="Arial" panose="020B0604020202020204" pitchFamily="34" charset="0"/>
                <a:cs typeface="Arial" panose="020B0604020202020204" pitchFamily="34" charset="0"/>
              </a:rPr>
              <a:t> </a:t>
            </a:r>
            <a:r>
              <a:rPr lang="es-ES" sz="2000" b="1" dirty="0">
                <a:effectLst/>
                <a:latin typeface="Bernard MT Condensed" panose="02050806060905020404" pitchFamily="18" charset="0"/>
                <a:ea typeface="Arial" panose="020B0604020202020204" pitchFamily="34" charset="0"/>
                <a:cs typeface="Arial" panose="020B0604020202020204" pitchFamily="34" charset="0"/>
              </a:rPr>
              <a:t>sus</a:t>
            </a:r>
            <a:r>
              <a:rPr lang="es-ES" sz="2000" b="1" spc="40" dirty="0">
                <a:effectLst/>
                <a:latin typeface="Bernard MT Condensed" panose="02050806060905020404" pitchFamily="18" charset="0"/>
                <a:ea typeface="Arial" panose="020B0604020202020204" pitchFamily="34" charset="0"/>
                <a:cs typeface="Arial" panose="020B0604020202020204" pitchFamily="34" charset="0"/>
              </a:rPr>
              <a:t> </a:t>
            </a:r>
            <a:r>
              <a:rPr lang="es-ES" sz="2000" b="1" dirty="0">
                <a:effectLst/>
                <a:latin typeface="Bernard MT Condensed" panose="02050806060905020404" pitchFamily="18" charset="0"/>
                <a:ea typeface="Arial" panose="020B0604020202020204" pitchFamily="34" charset="0"/>
                <a:cs typeface="Arial" panose="020B0604020202020204" pitchFamily="34" charset="0"/>
              </a:rPr>
              <a:t>virtudes</a:t>
            </a:r>
            <a:r>
              <a:rPr lang="es-ES" sz="2000" b="1" spc="45" dirty="0">
                <a:effectLst/>
                <a:latin typeface="Bernard MT Condensed" panose="02050806060905020404" pitchFamily="18" charset="0"/>
                <a:ea typeface="Arial" panose="020B0604020202020204" pitchFamily="34" charset="0"/>
                <a:cs typeface="Arial" panose="020B0604020202020204" pitchFamily="34" charset="0"/>
              </a:rPr>
              <a:t> </a:t>
            </a:r>
            <a:r>
              <a:rPr lang="es-ES" sz="2000" b="1" dirty="0">
                <a:effectLst/>
                <a:latin typeface="Bernard MT Condensed" panose="02050806060905020404" pitchFamily="18" charset="0"/>
                <a:ea typeface="Arial" panose="020B0604020202020204" pitchFamily="34" charset="0"/>
                <a:cs typeface="Arial" panose="020B0604020202020204" pitchFamily="34" charset="0"/>
              </a:rPr>
              <a:t>y</a:t>
            </a:r>
            <a:r>
              <a:rPr lang="es-ES" sz="2000" b="1" spc="-10" dirty="0">
                <a:effectLst/>
                <a:latin typeface="Bernard MT Condensed" panose="02050806060905020404" pitchFamily="18" charset="0"/>
                <a:ea typeface="Arial" panose="020B0604020202020204" pitchFamily="34" charset="0"/>
                <a:cs typeface="Arial" panose="020B0604020202020204" pitchFamily="34" charset="0"/>
              </a:rPr>
              <a:t> </a:t>
            </a:r>
            <a:r>
              <a:rPr lang="es-ES" sz="2000" b="1" dirty="0">
                <a:effectLst/>
                <a:latin typeface="Bernard MT Condensed" panose="02050806060905020404" pitchFamily="18" charset="0"/>
                <a:ea typeface="Arial" panose="020B0604020202020204" pitchFamily="34" charset="0"/>
                <a:cs typeface="Arial" panose="020B0604020202020204" pitchFamily="34" charset="0"/>
              </a:rPr>
              <a:t>defectos,</a:t>
            </a:r>
            <a:r>
              <a:rPr lang="es-ES" sz="2000" b="1" spc="-75" dirty="0">
                <a:effectLst/>
                <a:latin typeface="Bernard MT Condensed" panose="02050806060905020404" pitchFamily="18" charset="0"/>
                <a:ea typeface="Arial" panose="020B0604020202020204" pitchFamily="34" charset="0"/>
                <a:cs typeface="Arial" panose="020B0604020202020204" pitchFamily="34" charset="0"/>
              </a:rPr>
              <a:t> </a:t>
            </a:r>
            <a:r>
              <a:rPr lang="es-ES" sz="2000" b="1" dirty="0">
                <a:effectLst/>
                <a:latin typeface="Bernard MT Condensed" panose="02050806060905020404" pitchFamily="18" charset="0"/>
                <a:ea typeface="Arial" panose="020B0604020202020204" pitchFamily="34" charset="0"/>
                <a:cs typeface="Arial" panose="020B0604020202020204" pitchFamily="34" charset="0"/>
              </a:rPr>
              <a:t>independientemente</a:t>
            </a:r>
            <a:r>
              <a:rPr lang="es-ES" sz="2000" b="1" spc="-70" dirty="0">
                <a:effectLst/>
                <a:latin typeface="Bernard MT Condensed" panose="02050806060905020404" pitchFamily="18" charset="0"/>
                <a:ea typeface="Arial" panose="020B0604020202020204" pitchFamily="34" charset="0"/>
                <a:cs typeface="Arial" panose="020B0604020202020204" pitchFamily="34" charset="0"/>
              </a:rPr>
              <a:t> </a:t>
            </a:r>
            <a:r>
              <a:rPr lang="es-ES" sz="2000" b="1" dirty="0">
                <a:effectLst/>
                <a:latin typeface="Bernard MT Condensed" panose="02050806060905020404" pitchFamily="18" charset="0"/>
                <a:ea typeface="Arial" panose="020B0604020202020204" pitchFamily="34" charset="0"/>
                <a:cs typeface="Arial" panose="020B0604020202020204" pitchFamily="34" charset="0"/>
              </a:rPr>
              <a:t>de</a:t>
            </a:r>
            <a:r>
              <a:rPr lang="es-ES" sz="2000" b="1" spc="-65" dirty="0">
                <a:effectLst/>
                <a:latin typeface="Bernard MT Condensed" panose="02050806060905020404" pitchFamily="18" charset="0"/>
                <a:ea typeface="Arial" panose="020B0604020202020204" pitchFamily="34" charset="0"/>
                <a:cs typeface="Arial" panose="020B0604020202020204" pitchFamily="34" charset="0"/>
              </a:rPr>
              <a:t> </a:t>
            </a:r>
            <a:r>
              <a:rPr lang="es-ES" sz="2000" b="1" dirty="0">
                <a:effectLst/>
                <a:latin typeface="Bernard MT Condensed" panose="02050806060905020404" pitchFamily="18" charset="0"/>
                <a:ea typeface="Arial" panose="020B0604020202020204" pitchFamily="34" charset="0"/>
                <a:cs typeface="Arial" panose="020B0604020202020204" pitchFamily="34" charset="0"/>
              </a:rPr>
              <a:t>su</a:t>
            </a:r>
            <a:r>
              <a:rPr lang="es-ES" sz="2000" b="1" spc="20" dirty="0">
                <a:effectLst/>
                <a:latin typeface="Bernard MT Condensed" panose="02050806060905020404" pitchFamily="18" charset="0"/>
                <a:ea typeface="Arial" panose="020B0604020202020204" pitchFamily="34" charset="0"/>
                <a:cs typeface="Arial" panose="020B0604020202020204" pitchFamily="34" charset="0"/>
              </a:rPr>
              <a:t> </a:t>
            </a:r>
            <a:r>
              <a:rPr lang="es-ES" sz="2000" b="1" dirty="0">
                <a:effectLst/>
                <a:latin typeface="Bernard MT Condensed" panose="02050806060905020404" pitchFamily="18" charset="0"/>
                <a:ea typeface="Arial" panose="020B0604020202020204" pitchFamily="34" charset="0"/>
                <a:cs typeface="Arial" panose="020B0604020202020204" pitchFamily="34" charset="0"/>
              </a:rPr>
              <a:t>labor,</a:t>
            </a:r>
            <a:r>
              <a:rPr lang="es-ES" sz="2000" b="1" spc="-610" dirty="0">
                <a:effectLst/>
                <a:latin typeface="Bernard MT Condensed" panose="02050806060905020404" pitchFamily="18" charset="0"/>
                <a:ea typeface="Arial" panose="020B0604020202020204" pitchFamily="34" charset="0"/>
                <a:cs typeface="Arial" panose="020B0604020202020204" pitchFamily="34" charset="0"/>
              </a:rPr>
              <a:t> </a:t>
            </a:r>
            <a:r>
              <a:rPr lang="es-ES" sz="2000" b="1" dirty="0">
                <a:effectLst/>
                <a:latin typeface="Bernard MT Condensed" panose="02050806060905020404" pitchFamily="18" charset="0"/>
                <a:ea typeface="Arial" panose="020B0604020202020204" pitchFamily="34" charset="0"/>
                <a:cs typeface="Arial" panose="020B0604020202020204" pitchFamily="34" charset="0"/>
              </a:rPr>
              <a:t>procedencia,</a:t>
            </a:r>
            <a:r>
              <a:rPr lang="es-ES" sz="2000" b="1" spc="-25" dirty="0">
                <a:effectLst/>
                <a:latin typeface="Bernard MT Condensed" panose="02050806060905020404" pitchFamily="18" charset="0"/>
                <a:ea typeface="Arial" panose="020B0604020202020204" pitchFamily="34" charset="0"/>
                <a:cs typeface="Arial" panose="020B0604020202020204" pitchFamily="34" charset="0"/>
              </a:rPr>
              <a:t> </a:t>
            </a:r>
            <a:r>
              <a:rPr lang="es-ES" sz="2000" b="1" spc="-25" dirty="0">
                <a:latin typeface="Bernard MT Condensed" panose="02050806060905020404" pitchFamily="18" charset="0"/>
                <a:ea typeface="Arial" panose="020B0604020202020204" pitchFamily="34" charset="0"/>
                <a:cs typeface="Arial" panose="020B0604020202020204" pitchFamily="34" charset="0"/>
              </a:rPr>
              <a:t>títulos</a:t>
            </a:r>
            <a:r>
              <a:rPr lang="es-ES" sz="2000" b="1" spc="25" dirty="0">
                <a:effectLst/>
                <a:latin typeface="Bernard MT Condensed" panose="02050806060905020404" pitchFamily="18" charset="0"/>
                <a:ea typeface="Arial" panose="020B0604020202020204" pitchFamily="34" charset="0"/>
                <a:cs typeface="Arial" panose="020B0604020202020204" pitchFamily="34" charset="0"/>
              </a:rPr>
              <a:t> </a:t>
            </a:r>
            <a:r>
              <a:rPr lang="es-ES" sz="2000" b="1" dirty="0">
                <a:effectLst/>
                <a:latin typeface="Bernard MT Condensed" panose="02050806060905020404" pitchFamily="18" charset="0"/>
                <a:ea typeface="Arial" panose="020B0604020202020204" pitchFamily="34" charset="0"/>
                <a:cs typeface="Arial" panose="020B0604020202020204" pitchFamily="34" charset="0"/>
              </a:rPr>
              <a:t>o</a:t>
            </a:r>
            <a:r>
              <a:rPr lang="es-ES" sz="2000" b="1" spc="-65" dirty="0">
                <a:effectLst/>
                <a:latin typeface="Bernard MT Condensed" panose="02050806060905020404" pitchFamily="18" charset="0"/>
                <a:ea typeface="Arial" panose="020B0604020202020204" pitchFamily="34" charset="0"/>
                <a:cs typeface="Arial" panose="020B0604020202020204" pitchFamily="34" charset="0"/>
              </a:rPr>
              <a:t> </a:t>
            </a:r>
            <a:r>
              <a:rPr lang="es-ES" sz="2000" b="1" dirty="0">
                <a:effectLst/>
                <a:latin typeface="Bernard MT Condensed" panose="02050806060905020404" pitchFamily="18" charset="0"/>
                <a:ea typeface="Arial" panose="020B0604020202020204" pitchFamily="34" charset="0"/>
                <a:cs typeface="Arial" panose="020B0604020202020204" pitchFamily="34" charset="0"/>
              </a:rPr>
              <a:t>cualquier</a:t>
            </a:r>
            <a:r>
              <a:rPr lang="es-ES" sz="2000" b="1" spc="50" dirty="0">
                <a:effectLst/>
                <a:latin typeface="Bernard MT Condensed" panose="02050806060905020404" pitchFamily="18" charset="0"/>
                <a:ea typeface="Arial" panose="020B0604020202020204" pitchFamily="34" charset="0"/>
                <a:cs typeface="Arial" panose="020B0604020202020204" pitchFamily="34" charset="0"/>
              </a:rPr>
              <a:t> </a:t>
            </a:r>
            <a:r>
              <a:rPr lang="es-ES" sz="2000" b="1" dirty="0">
                <a:effectLst/>
                <a:latin typeface="Bernard MT Condensed" panose="02050806060905020404" pitchFamily="18" charset="0"/>
                <a:ea typeface="Arial" panose="020B0604020202020204" pitchFamily="34" charset="0"/>
                <a:cs typeface="Arial" panose="020B0604020202020204" pitchFamily="34" charset="0"/>
              </a:rPr>
              <a:t>otra</a:t>
            </a:r>
            <a:r>
              <a:rPr lang="es-ES" sz="2000" b="1" spc="-60" dirty="0">
                <a:effectLst/>
                <a:latin typeface="Bernard MT Condensed" panose="02050806060905020404" pitchFamily="18" charset="0"/>
                <a:ea typeface="Arial" panose="020B0604020202020204" pitchFamily="34" charset="0"/>
                <a:cs typeface="Arial" panose="020B0604020202020204" pitchFamily="34" charset="0"/>
              </a:rPr>
              <a:t> </a:t>
            </a:r>
            <a:r>
              <a:rPr lang="es-ES" sz="2000" b="1" dirty="0">
                <a:effectLst/>
                <a:latin typeface="Bernard MT Condensed" panose="02050806060905020404" pitchFamily="18" charset="0"/>
                <a:ea typeface="Arial" panose="020B0604020202020204" pitchFamily="34" charset="0"/>
                <a:cs typeface="Arial" panose="020B0604020202020204" pitchFamily="34" charset="0"/>
              </a:rPr>
              <a:t>condición</a:t>
            </a:r>
            <a:r>
              <a:rPr lang="es-ES" sz="2000" b="1" dirty="0">
                <a:effectLst/>
                <a:latin typeface="Arial" panose="020B0604020202020204" pitchFamily="34" charset="0"/>
                <a:ea typeface="Arial" panose="020B0604020202020204" pitchFamily="34" charset="0"/>
                <a:cs typeface="Arial" panose="020B0604020202020204" pitchFamily="34" charset="0"/>
              </a:rPr>
              <a:t>.</a:t>
            </a:r>
            <a:endParaRPr lang="es-CO" sz="1600" b="1"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4900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ED00B43-5E65-3F08-5399-94DD701C447E}"/>
              </a:ext>
            </a:extLst>
          </p:cNvPr>
          <p:cNvSpPr txBox="1"/>
          <p:nvPr/>
        </p:nvSpPr>
        <p:spPr>
          <a:xfrm>
            <a:off x="2859638" y="85159"/>
            <a:ext cx="5400392" cy="830997"/>
          </a:xfrm>
          <a:prstGeom prst="rect">
            <a:avLst/>
          </a:prstGeom>
          <a:noFill/>
        </p:spPr>
        <p:txBody>
          <a:bodyPr wrap="square">
            <a:spAutoFit/>
          </a:bodyPr>
          <a:lstStyle/>
          <a:p>
            <a:pPr algn="ctr"/>
            <a:r>
              <a:rPr lang="es-ES" sz="4800" b="1" dirty="0">
                <a:solidFill>
                  <a:schemeClr val="accent2"/>
                </a:solidFill>
                <a:latin typeface="Bernard MT Condensed" panose="02050806060905020404" pitchFamily="18" charset="0"/>
              </a:rPr>
              <a:t>SERVICIO</a:t>
            </a:r>
            <a:endParaRPr lang="es-CO" sz="4800" b="1" dirty="0">
              <a:solidFill>
                <a:schemeClr val="accent2"/>
              </a:solidFill>
              <a:latin typeface="Bernard MT Condensed" panose="02050806060905020404" pitchFamily="18" charset="0"/>
            </a:endParaRPr>
          </a:p>
        </p:txBody>
      </p:sp>
      <p:sp>
        <p:nvSpPr>
          <p:cNvPr id="4" name="CuadroTexto 3">
            <a:extLst>
              <a:ext uri="{FF2B5EF4-FFF2-40B4-BE49-F238E27FC236}">
                <a16:creationId xmlns:a16="http://schemas.microsoft.com/office/drawing/2014/main" id="{911043C2-DACF-9160-05F7-92700D6C45ED}"/>
              </a:ext>
            </a:extLst>
          </p:cNvPr>
          <p:cNvSpPr txBox="1"/>
          <p:nvPr/>
        </p:nvSpPr>
        <p:spPr>
          <a:xfrm>
            <a:off x="-341768" y="916156"/>
            <a:ext cx="6112840" cy="4208909"/>
          </a:xfrm>
          <a:prstGeom prst="rect">
            <a:avLst/>
          </a:prstGeom>
          <a:noFill/>
        </p:spPr>
        <p:txBody>
          <a:bodyPr wrap="square">
            <a:spAutoFit/>
          </a:bodyPr>
          <a:lstStyle/>
          <a:p>
            <a:pPr marL="1074420" marR="64135" indent="-1270" algn="just">
              <a:lnSpc>
                <a:spcPct val="106000"/>
              </a:lnSpc>
              <a:spcBef>
                <a:spcPts val="455"/>
              </a:spcBef>
              <a:spcAft>
                <a:spcPts val="0"/>
              </a:spcAft>
            </a:pPr>
            <a:r>
              <a:rPr lang="es-ES" sz="2800" dirty="0">
                <a:effectLst/>
                <a:latin typeface="Bernard MT Condensed" panose="02050806060905020404" pitchFamily="18" charset="0"/>
                <a:ea typeface="Arial" panose="020B0604020202020204" pitchFamily="34" charset="0"/>
              </a:rPr>
              <a:t>Servir es ayudar a alguien de manera espontaneo, como una actitud</a:t>
            </a:r>
            <a:r>
              <a:rPr lang="es-ES" sz="2800" spc="5" dirty="0">
                <a:effectLst/>
                <a:latin typeface="Bernard MT Condensed" panose="02050806060905020404" pitchFamily="18" charset="0"/>
                <a:ea typeface="Arial" panose="020B0604020202020204" pitchFamily="34" charset="0"/>
              </a:rPr>
              <a:t> </a:t>
            </a:r>
            <a:r>
              <a:rPr lang="es-ES" sz="2800" dirty="0">
                <a:effectLst/>
                <a:latin typeface="Bernard MT Condensed" panose="02050806060905020404" pitchFamily="18" charset="0"/>
                <a:ea typeface="Arial" panose="020B0604020202020204" pitchFamily="34" charset="0"/>
              </a:rPr>
              <a:t>permanente</a:t>
            </a:r>
            <a:r>
              <a:rPr lang="es-ES" sz="2800" spc="10" dirty="0">
                <a:effectLst/>
                <a:latin typeface="Bernard MT Condensed" panose="02050806060905020404" pitchFamily="18" charset="0"/>
                <a:ea typeface="Arial" panose="020B0604020202020204" pitchFamily="34" charset="0"/>
              </a:rPr>
              <a:t> </a:t>
            </a:r>
            <a:r>
              <a:rPr lang="es-ES" sz="2800" dirty="0">
                <a:effectLst/>
                <a:latin typeface="Bernard MT Condensed" panose="02050806060905020404" pitchFamily="18" charset="0"/>
                <a:ea typeface="Arial" panose="020B0604020202020204" pitchFamily="34" charset="0"/>
              </a:rPr>
              <a:t>de</a:t>
            </a:r>
            <a:r>
              <a:rPr lang="es-ES" sz="2800" spc="-50" dirty="0">
                <a:effectLst/>
                <a:latin typeface="Bernard MT Condensed" panose="02050806060905020404" pitchFamily="18" charset="0"/>
                <a:ea typeface="Arial" panose="020B0604020202020204" pitchFamily="34" charset="0"/>
              </a:rPr>
              <a:t> </a:t>
            </a:r>
            <a:r>
              <a:rPr lang="es-ES" sz="2800" dirty="0">
                <a:effectLst/>
                <a:latin typeface="Bernard MT Condensed" panose="02050806060905020404" pitchFamily="18" charset="0"/>
                <a:ea typeface="Arial" panose="020B0604020202020204" pitchFamily="34" charset="0"/>
              </a:rPr>
              <a:t>colaboración hacia</a:t>
            </a:r>
            <a:r>
              <a:rPr lang="es-ES" sz="2800" spc="-50" dirty="0">
                <a:effectLst/>
                <a:latin typeface="Bernard MT Condensed" panose="02050806060905020404" pitchFamily="18" charset="0"/>
                <a:ea typeface="Arial" panose="020B0604020202020204" pitchFamily="34" charset="0"/>
              </a:rPr>
              <a:t> </a:t>
            </a:r>
            <a:r>
              <a:rPr lang="es-ES" sz="2800" dirty="0">
                <a:effectLst/>
                <a:latin typeface="Bernard MT Condensed" panose="02050806060905020404" pitchFamily="18" charset="0"/>
                <a:ea typeface="Arial" panose="020B0604020202020204" pitchFamily="34" charset="0"/>
              </a:rPr>
              <a:t>los</a:t>
            </a:r>
            <a:r>
              <a:rPr lang="es-ES" sz="2800" spc="-20" dirty="0">
                <a:effectLst/>
                <a:latin typeface="Bernard MT Condensed" panose="02050806060905020404" pitchFamily="18" charset="0"/>
                <a:ea typeface="Arial" panose="020B0604020202020204" pitchFamily="34" charset="0"/>
              </a:rPr>
              <a:t> </a:t>
            </a:r>
            <a:r>
              <a:rPr lang="es-ES" sz="2800" dirty="0">
                <a:effectLst/>
                <a:latin typeface="Bernard MT Condensed" panose="02050806060905020404" pitchFamily="18" charset="0"/>
                <a:ea typeface="Arial" panose="020B0604020202020204" pitchFamily="34" charset="0"/>
              </a:rPr>
              <a:t>demás.</a:t>
            </a:r>
            <a:endParaRPr lang="es-CO" sz="2800" dirty="0">
              <a:effectLst/>
              <a:latin typeface="Bernard MT Condensed" panose="02050806060905020404" pitchFamily="18" charset="0"/>
              <a:ea typeface="Arial" panose="020B0604020202020204" pitchFamily="34" charset="0"/>
            </a:endParaRPr>
          </a:p>
          <a:p>
            <a:pPr marL="1075055" marR="64135" indent="-2540" algn="just">
              <a:lnSpc>
                <a:spcPct val="108000"/>
              </a:lnSpc>
              <a:spcAft>
                <a:spcPts val="0"/>
              </a:spcAft>
            </a:pPr>
            <a:r>
              <a:rPr lang="es-ES" sz="2800" spc="-5" dirty="0">
                <a:effectLst/>
                <a:latin typeface="Bernard MT Condensed" panose="02050806060905020404" pitchFamily="18" charset="0"/>
                <a:ea typeface="Arial" panose="020B0604020202020204" pitchFamily="34" charset="0"/>
              </a:rPr>
              <a:t>Como Servidor Público, servir </a:t>
            </a:r>
            <a:r>
              <a:rPr lang="es-ES" sz="2800" dirty="0">
                <a:effectLst/>
                <a:latin typeface="Bernard MT Condensed" panose="02050806060905020404" pitchFamily="18" charset="0"/>
                <a:ea typeface="Arial" panose="020B0604020202020204" pitchFamily="34" charset="0"/>
              </a:rPr>
              <a:t>es ayudar a satisfacer las necesidades y</a:t>
            </a:r>
            <a:r>
              <a:rPr lang="es-ES" sz="2800" spc="5" dirty="0">
                <a:effectLst/>
                <a:latin typeface="Bernard MT Condensed" panose="02050806060905020404" pitchFamily="18" charset="0"/>
                <a:ea typeface="Arial" panose="020B0604020202020204" pitchFamily="34" charset="0"/>
              </a:rPr>
              <a:t> </a:t>
            </a:r>
            <a:r>
              <a:rPr lang="es-ES" sz="2800" dirty="0">
                <a:effectLst/>
                <a:latin typeface="Bernard MT Condensed" panose="02050806060905020404" pitchFamily="18" charset="0"/>
                <a:ea typeface="Arial" panose="020B0604020202020204" pitchFamily="34" charset="0"/>
              </a:rPr>
              <a:t>expec</a:t>
            </a:r>
            <a:r>
              <a:rPr lang="es-ES" sz="2800" dirty="0">
                <a:latin typeface="Bernard MT Condensed" panose="02050806060905020404" pitchFamily="18" charset="0"/>
                <a:ea typeface="Arial" panose="020B0604020202020204" pitchFamily="34" charset="0"/>
              </a:rPr>
              <a:t>tativa</a:t>
            </a:r>
            <a:r>
              <a:rPr lang="es-ES" sz="2800" dirty="0">
                <a:effectLst/>
                <a:latin typeface="Bernard MT Condensed" panose="02050806060905020404" pitchFamily="18" charset="0"/>
                <a:ea typeface="Arial" panose="020B0604020202020204" pitchFamily="34" charset="0"/>
              </a:rPr>
              <a:t>s del INDERHUILA a mis compañeros y usuarios, un poco </a:t>
            </a:r>
            <a:r>
              <a:rPr lang="es-ES" sz="2800" dirty="0">
                <a:latin typeface="Bernard MT Condensed" panose="02050806060905020404" pitchFamily="18" charset="0"/>
                <a:ea typeface="Arial" panose="020B0604020202020204" pitchFamily="34" charset="0"/>
              </a:rPr>
              <a:t>mas</a:t>
            </a:r>
            <a:r>
              <a:rPr lang="es-ES" sz="2800" spc="5" dirty="0">
                <a:effectLst/>
                <a:latin typeface="Bernard MT Condensed" panose="02050806060905020404" pitchFamily="18" charset="0"/>
                <a:ea typeface="Arial" panose="020B0604020202020204" pitchFamily="34" charset="0"/>
              </a:rPr>
              <a:t> </a:t>
            </a:r>
            <a:r>
              <a:rPr lang="es-ES" sz="2800" dirty="0">
                <a:effectLst/>
                <a:latin typeface="Bernard MT Condensed" panose="02050806060905020404" pitchFamily="18" charset="0"/>
                <a:ea typeface="Arial" panose="020B0604020202020204" pitchFamily="34" charset="0"/>
              </a:rPr>
              <a:t>de</a:t>
            </a:r>
            <a:r>
              <a:rPr lang="es-ES" sz="2800" spc="-20" dirty="0">
                <a:effectLst/>
                <a:latin typeface="Bernard MT Condensed" panose="02050806060905020404" pitchFamily="18" charset="0"/>
                <a:ea typeface="Arial" panose="020B0604020202020204" pitchFamily="34" charset="0"/>
              </a:rPr>
              <a:t> </a:t>
            </a:r>
            <a:r>
              <a:rPr lang="es-ES" sz="2800" dirty="0">
                <a:effectLst/>
                <a:latin typeface="Bernard MT Condensed" panose="02050806060905020404" pitchFamily="18" charset="0"/>
                <a:ea typeface="Arial" panose="020B0604020202020204" pitchFamily="34" charset="0"/>
              </a:rPr>
              <a:t>lo</a:t>
            </a:r>
            <a:r>
              <a:rPr lang="es-ES" sz="2800" spc="45" dirty="0">
                <a:effectLst/>
                <a:latin typeface="Bernard MT Condensed" panose="02050806060905020404" pitchFamily="18" charset="0"/>
                <a:ea typeface="Arial" panose="020B0604020202020204" pitchFamily="34" charset="0"/>
              </a:rPr>
              <a:t> </a:t>
            </a:r>
            <a:r>
              <a:rPr lang="es-ES" sz="2800" dirty="0">
                <a:effectLst/>
                <a:latin typeface="Bernard MT Condensed" panose="02050806060905020404" pitchFamily="18" charset="0"/>
                <a:ea typeface="Arial" panose="020B0604020202020204" pitchFamily="34" charset="0"/>
              </a:rPr>
              <a:t>que</a:t>
            </a:r>
            <a:r>
              <a:rPr lang="es-ES" sz="2800" spc="25" dirty="0">
                <a:effectLst/>
                <a:latin typeface="Bernard MT Condensed" panose="02050806060905020404" pitchFamily="18" charset="0"/>
                <a:ea typeface="Arial" panose="020B0604020202020204" pitchFamily="34" charset="0"/>
              </a:rPr>
              <a:t> </a:t>
            </a:r>
            <a:r>
              <a:rPr lang="es-ES" sz="2800" dirty="0">
                <a:effectLst/>
                <a:latin typeface="Bernard MT Condensed" panose="02050806060905020404" pitchFamily="18" charset="0"/>
                <a:ea typeface="Arial" panose="020B0604020202020204" pitchFamily="34" charset="0"/>
              </a:rPr>
              <a:t>se</a:t>
            </a:r>
            <a:r>
              <a:rPr lang="es-ES" sz="2800" spc="-15" dirty="0">
                <a:effectLst/>
                <a:latin typeface="Bernard MT Condensed" panose="02050806060905020404" pitchFamily="18" charset="0"/>
                <a:ea typeface="Arial" panose="020B0604020202020204" pitchFamily="34" charset="0"/>
              </a:rPr>
              <a:t> </a:t>
            </a:r>
            <a:r>
              <a:rPr lang="es-ES" sz="2800" dirty="0">
                <a:effectLst/>
                <a:latin typeface="Bernard MT Condensed" panose="02050806060905020404" pitchFamily="18" charset="0"/>
                <a:ea typeface="Arial" panose="020B0604020202020204" pitchFamily="34" charset="0"/>
              </a:rPr>
              <a:t>espero</a:t>
            </a:r>
            <a:r>
              <a:rPr lang="es-ES" sz="1800" dirty="0">
                <a:effectLst/>
                <a:latin typeface="Arial" panose="020B0604020202020204" pitchFamily="34" charset="0"/>
                <a:ea typeface="Arial" panose="020B0604020202020204" pitchFamily="34" charset="0"/>
              </a:rPr>
              <a:t>.</a:t>
            </a:r>
            <a:endParaRPr lang="es-CO" sz="1800" dirty="0">
              <a:effectLst/>
              <a:latin typeface="Arial" panose="020B0604020202020204" pitchFamily="34" charset="0"/>
              <a:ea typeface="Arial" panose="020B0604020202020204" pitchFamily="34" charset="0"/>
            </a:endParaRPr>
          </a:p>
        </p:txBody>
      </p:sp>
      <p:pic>
        <p:nvPicPr>
          <p:cNvPr id="5" name="Picture 2" descr="Concepto de encuesta de satisfacción los mejores servicios empresariales  excelentes valorando la experiencia del cliente | Foto Premium">
            <a:extLst>
              <a:ext uri="{FF2B5EF4-FFF2-40B4-BE49-F238E27FC236}">
                <a16:creationId xmlns:a16="http://schemas.microsoft.com/office/drawing/2014/main" id="{C53BD4CE-2F15-20D3-F8E6-5A021C2D3F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9173" y="2625198"/>
            <a:ext cx="4706559" cy="3145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198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084FBF-09D2-9D8A-246C-5FD7F49558B3}"/>
              </a:ext>
            </a:extLst>
          </p:cNvPr>
          <p:cNvSpPr txBox="1"/>
          <p:nvPr/>
        </p:nvSpPr>
        <p:spPr>
          <a:xfrm>
            <a:off x="2763570" y="168419"/>
            <a:ext cx="5400392" cy="646331"/>
          </a:xfrm>
          <a:prstGeom prst="rect">
            <a:avLst/>
          </a:prstGeom>
          <a:noFill/>
        </p:spPr>
        <p:txBody>
          <a:bodyPr wrap="square">
            <a:spAutoFit/>
          </a:bodyPr>
          <a:lstStyle/>
          <a:p>
            <a:pPr algn="ctr"/>
            <a:r>
              <a:rPr lang="es-ES" sz="3600" b="1" dirty="0">
                <a:solidFill>
                  <a:schemeClr val="accent2"/>
                </a:solidFill>
                <a:latin typeface="Bernard MT Condensed" panose="02050806060905020404" pitchFamily="18" charset="0"/>
              </a:rPr>
              <a:t>TOLERANCIA</a:t>
            </a:r>
            <a:endParaRPr lang="es-CO" sz="3600" b="1" dirty="0">
              <a:solidFill>
                <a:schemeClr val="accent2"/>
              </a:solidFill>
              <a:latin typeface="Bernard MT Condensed" panose="02050806060905020404" pitchFamily="18" charset="0"/>
            </a:endParaRPr>
          </a:p>
        </p:txBody>
      </p:sp>
      <p:sp>
        <p:nvSpPr>
          <p:cNvPr id="3" name="CuadroTexto 2">
            <a:extLst>
              <a:ext uri="{FF2B5EF4-FFF2-40B4-BE49-F238E27FC236}">
                <a16:creationId xmlns:a16="http://schemas.microsoft.com/office/drawing/2014/main" id="{108E9261-5678-B9D5-9F05-20116D17892C}"/>
              </a:ext>
            </a:extLst>
          </p:cNvPr>
          <p:cNvSpPr txBox="1"/>
          <p:nvPr/>
        </p:nvSpPr>
        <p:spPr>
          <a:xfrm>
            <a:off x="126749" y="789247"/>
            <a:ext cx="10529180" cy="2819233"/>
          </a:xfrm>
          <a:prstGeom prst="rect">
            <a:avLst/>
          </a:prstGeom>
          <a:noFill/>
        </p:spPr>
        <p:txBody>
          <a:bodyPr wrap="square">
            <a:spAutoFit/>
          </a:bodyPr>
          <a:lstStyle/>
          <a:p>
            <a:pPr marL="1102995" marR="113665" indent="1905" algn="just">
              <a:lnSpc>
                <a:spcPct val="115000"/>
              </a:lnSpc>
              <a:spcAft>
                <a:spcPts val="0"/>
              </a:spcAft>
            </a:pPr>
            <a:r>
              <a:rPr lang="es-ES" sz="2000" dirty="0">
                <a:effectLst/>
                <a:latin typeface="Bernard MT Condensed" panose="02050806060905020404" pitchFamily="18" charset="0"/>
                <a:ea typeface="Arial" panose="020B0604020202020204" pitchFamily="34" charset="0"/>
              </a:rPr>
              <a:t>Es el hecho</a:t>
            </a:r>
            <a:r>
              <a:rPr lang="es-ES" sz="2000" spc="5" dirty="0">
                <a:effectLst/>
                <a:latin typeface="Bernard MT Condensed" panose="02050806060905020404" pitchFamily="18" charset="0"/>
                <a:ea typeface="Arial" panose="020B0604020202020204" pitchFamily="34" charset="0"/>
              </a:rPr>
              <a:t> </a:t>
            </a:r>
            <a:r>
              <a:rPr lang="es-ES" sz="2000" dirty="0">
                <a:effectLst/>
                <a:latin typeface="Bernard MT Condensed" panose="02050806060905020404" pitchFamily="18" charset="0"/>
                <a:ea typeface="Arial" panose="020B0604020202020204" pitchFamily="34" charset="0"/>
              </a:rPr>
              <a:t>de reconocer</a:t>
            </a:r>
            <a:r>
              <a:rPr lang="es-ES" sz="2000" spc="5" dirty="0">
                <a:effectLst/>
                <a:latin typeface="Bernard MT Condensed" panose="02050806060905020404" pitchFamily="18" charset="0"/>
                <a:ea typeface="Arial" panose="020B0604020202020204" pitchFamily="34" charset="0"/>
              </a:rPr>
              <a:t> </a:t>
            </a:r>
            <a:r>
              <a:rPr lang="es-ES" sz="2000" dirty="0">
                <a:effectLst/>
                <a:latin typeface="Bernard MT Condensed" panose="02050806060905020404" pitchFamily="18" charset="0"/>
                <a:ea typeface="Arial" panose="020B0604020202020204" pitchFamily="34" charset="0"/>
              </a:rPr>
              <a:t>que todos</a:t>
            </a:r>
            <a:r>
              <a:rPr lang="es-ES" sz="2000" spc="5" dirty="0">
                <a:effectLst/>
                <a:latin typeface="Bernard MT Condensed" panose="02050806060905020404" pitchFamily="18" charset="0"/>
                <a:ea typeface="Arial" panose="020B0604020202020204" pitchFamily="34" charset="0"/>
              </a:rPr>
              <a:t> </a:t>
            </a:r>
            <a:r>
              <a:rPr lang="es-ES" sz="2000" dirty="0">
                <a:effectLst/>
                <a:latin typeface="Bernard MT Condensed" panose="02050806060905020404" pitchFamily="18" charset="0"/>
                <a:ea typeface="Arial" panose="020B0604020202020204" pitchFamily="34" charset="0"/>
              </a:rPr>
              <a:t>somos</a:t>
            </a:r>
            <a:r>
              <a:rPr lang="es-ES" sz="2000" spc="5" dirty="0">
                <a:effectLst/>
                <a:latin typeface="Bernard MT Condensed" panose="02050806060905020404" pitchFamily="18" charset="0"/>
                <a:ea typeface="Arial" panose="020B0604020202020204" pitchFamily="34" charset="0"/>
              </a:rPr>
              <a:t> </a:t>
            </a:r>
            <a:r>
              <a:rPr lang="es-ES" sz="2000" dirty="0">
                <a:effectLst/>
                <a:latin typeface="Bernard MT Condensed" panose="02050806060905020404" pitchFamily="18" charset="0"/>
                <a:ea typeface="Arial" panose="020B0604020202020204" pitchFamily="34" charset="0"/>
              </a:rPr>
              <a:t>diferentes</a:t>
            </a:r>
            <a:r>
              <a:rPr lang="es-ES" sz="2000" spc="5" dirty="0">
                <a:effectLst/>
                <a:latin typeface="Bernard MT Condensed" panose="02050806060905020404" pitchFamily="18" charset="0"/>
                <a:ea typeface="Arial" panose="020B0604020202020204" pitchFamily="34" charset="0"/>
              </a:rPr>
              <a:t> </a:t>
            </a:r>
            <a:r>
              <a:rPr lang="es-ES" sz="2000" dirty="0">
                <a:effectLst/>
                <a:latin typeface="Bernard MT Condensed" panose="02050806060905020404" pitchFamily="18" charset="0"/>
                <a:ea typeface="Arial" panose="020B0604020202020204" pitchFamily="34" charset="0"/>
              </a:rPr>
              <a:t>y aunque no</a:t>
            </a:r>
            <a:r>
              <a:rPr lang="es-ES" sz="2000" spc="5" dirty="0">
                <a:effectLst/>
                <a:latin typeface="Bernard MT Condensed" panose="02050806060905020404" pitchFamily="18" charset="0"/>
                <a:ea typeface="Arial" panose="020B0604020202020204" pitchFamily="34" charset="0"/>
              </a:rPr>
              <a:t> </a:t>
            </a:r>
            <a:r>
              <a:rPr lang="es-ES" sz="2000" dirty="0">
                <a:effectLst/>
                <a:latin typeface="Bernard MT Condensed" panose="02050806060905020404" pitchFamily="18" charset="0"/>
                <a:ea typeface="Arial" panose="020B0604020202020204" pitchFamily="34" charset="0"/>
              </a:rPr>
              <a:t>compartimos los mismas opiniones no hay juicios ni culpas, en cambio, hay un</a:t>
            </a:r>
            <a:r>
              <a:rPr lang="es-ES" sz="2000" spc="5" dirty="0">
                <a:effectLst/>
                <a:latin typeface="Bernard MT Condensed" panose="02050806060905020404" pitchFamily="18" charset="0"/>
                <a:ea typeface="Arial" panose="020B0604020202020204" pitchFamily="34" charset="0"/>
              </a:rPr>
              <a:t> </a:t>
            </a:r>
            <a:r>
              <a:rPr lang="es-ES" sz="2000" dirty="0">
                <a:effectLst/>
                <a:latin typeface="Bernard MT Condensed" panose="02050806060905020404" pitchFamily="18" charset="0"/>
                <a:ea typeface="Arial" panose="020B0604020202020204" pitchFamily="34" charset="0"/>
              </a:rPr>
              <a:t>espacio de libertad para cada punto de vista, raza, cultura y pensamiento en</a:t>
            </a:r>
            <a:r>
              <a:rPr lang="es-ES" sz="2000" spc="5" dirty="0">
                <a:effectLst/>
                <a:latin typeface="Bernard MT Condensed" panose="02050806060905020404" pitchFamily="18" charset="0"/>
                <a:ea typeface="Arial" panose="020B0604020202020204" pitchFamily="34" charset="0"/>
              </a:rPr>
              <a:t> </a:t>
            </a:r>
            <a:r>
              <a:rPr lang="es-ES" sz="2000" dirty="0">
                <a:effectLst/>
                <a:latin typeface="Bernard MT Condensed" panose="02050806060905020404" pitchFamily="18" charset="0"/>
                <a:ea typeface="Arial" panose="020B0604020202020204" pitchFamily="34" charset="0"/>
              </a:rPr>
              <a:t>un</a:t>
            </a:r>
            <a:r>
              <a:rPr lang="es-ES" sz="2000" spc="25" dirty="0">
                <a:effectLst/>
                <a:latin typeface="Bernard MT Condensed" panose="02050806060905020404" pitchFamily="18" charset="0"/>
                <a:ea typeface="Arial" panose="020B0604020202020204" pitchFamily="34" charset="0"/>
              </a:rPr>
              <a:t> </a:t>
            </a:r>
            <a:r>
              <a:rPr lang="es-ES" sz="2000" dirty="0">
                <a:effectLst/>
                <a:latin typeface="Bernard MT Condensed" panose="02050806060905020404" pitchFamily="18" charset="0"/>
                <a:ea typeface="Arial" panose="020B0604020202020204" pitchFamily="34" charset="0"/>
              </a:rPr>
              <a:t>espacio</a:t>
            </a:r>
            <a:r>
              <a:rPr lang="es-ES" sz="2000" spc="55" dirty="0">
                <a:effectLst/>
                <a:latin typeface="Bernard MT Condensed" panose="02050806060905020404" pitchFamily="18" charset="0"/>
                <a:ea typeface="Arial" panose="020B0604020202020204" pitchFamily="34" charset="0"/>
              </a:rPr>
              <a:t> </a:t>
            </a:r>
            <a:r>
              <a:rPr lang="es-ES" sz="2000" dirty="0">
                <a:effectLst/>
                <a:latin typeface="Bernard MT Condensed" panose="02050806060905020404" pitchFamily="18" charset="0"/>
                <a:ea typeface="Arial" panose="020B0604020202020204" pitchFamily="34" charset="0"/>
              </a:rPr>
              <a:t>de</a:t>
            </a:r>
            <a:r>
              <a:rPr lang="es-ES" sz="2000" spc="15" dirty="0">
                <a:effectLst/>
                <a:latin typeface="Bernard MT Condensed" panose="02050806060905020404" pitchFamily="18" charset="0"/>
                <a:ea typeface="Arial" panose="020B0604020202020204" pitchFamily="34" charset="0"/>
              </a:rPr>
              <a:t> </a:t>
            </a:r>
            <a:r>
              <a:rPr lang="es-ES" sz="2000" dirty="0">
                <a:effectLst/>
                <a:latin typeface="Bernard MT Condensed" panose="02050806060905020404" pitchFamily="18" charset="0"/>
                <a:ea typeface="Arial" panose="020B0604020202020204" pitchFamily="34" charset="0"/>
              </a:rPr>
              <a:t>respeto.</a:t>
            </a:r>
            <a:endParaRPr lang="es-CO" sz="2000" dirty="0">
              <a:effectLst/>
              <a:latin typeface="Bernard MT Condensed" panose="02050806060905020404" pitchFamily="18" charset="0"/>
              <a:ea typeface="Arial" panose="020B0604020202020204" pitchFamily="34" charset="0"/>
            </a:endParaRPr>
          </a:p>
          <a:p>
            <a:pPr>
              <a:spcBef>
                <a:spcPts val="15"/>
              </a:spcBef>
            </a:pPr>
            <a:r>
              <a:rPr lang="es-ES" sz="2000" dirty="0">
                <a:effectLst/>
                <a:latin typeface="Bernard MT Condensed" panose="02050806060905020404" pitchFamily="18" charset="0"/>
                <a:ea typeface="Arial" panose="020B0604020202020204" pitchFamily="34" charset="0"/>
              </a:rPr>
              <a:t> </a:t>
            </a:r>
            <a:endParaRPr lang="es-CO" sz="2000" dirty="0">
              <a:effectLst/>
              <a:latin typeface="Bernard MT Condensed" panose="02050806060905020404" pitchFamily="18" charset="0"/>
              <a:ea typeface="Arial" panose="020B0604020202020204" pitchFamily="34" charset="0"/>
            </a:endParaRPr>
          </a:p>
          <a:p>
            <a:pPr marL="1107440" marR="121920" indent="-5715" algn="just">
              <a:lnSpc>
                <a:spcPct val="117000"/>
              </a:lnSpc>
              <a:spcAft>
                <a:spcPts val="0"/>
              </a:spcAft>
            </a:pPr>
            <a:r>
              <a:rPr lang="es-ES" sz="2000" dirty="0">
                <a:effectLst/>
                <a:latin typeface="Bernard MT Condensed" panose="02050806060905020404" pitchFamily="18" charset="0"/>
                <a:ea typeface="Arial" panose="020B0604020202020204" pitchFamily="34" charset="0"/>
              </a:rPr>
              <a:t>Lo</a:t>
            </a:r>
            <a:r>
              <a:rPr lang="es-ES" sz="2000" spc="5" dirty="0">
                <a:effectLst/>
                <a:latin typeface="Bernard MT Condensed" panose="02050806060905020404" pitchFamily="18" charset="0"/>
                <a:ea typeface="Arial" panose="020B0604020202020204" pitchFamily="34" charset="0"/>
              </a:rPr>
              <a:t> </a:t>
            </a:r>
            <a:r>
              <a:rPr lang="es-ES" sz="2000" dirty="0">
                <a:effectLst/>
                <a:latin typeface="Bernard MT Condensed" panose="02050806060905020404" pitchFamily="18" charset="0"/>
                <a:ea typeface="Arial" panose="020B0604020202020204" pitchFamily="34" charset="0"/>
              </a:rPr>
              <a:t>tolerancia</a:t>
            </a:r>
            <a:r>
              <a:rPr lang="es-ES" sz="2000" spc="5" dirty="0">
                <a:effectLst/>
                <a:latin typeface="Bernard MT Condensed" panose="02050806060905020404" pitchFamily="18" charset="0"/>
                <a:ea typeface="Arial" panose="020B0604020202020204" pitchFamily="34" charset="0"/>
              </a:rPr>
              <a:t> </a:t>
            </a:r>
            <a:r>
              <a:rPr lang="es-ES" sz="2000" dirty="0">
                <a:effectLst/>
                <a:latin typeface="Bernard MT Condensed" panose="02050806060905020404" pitchFamily="18" charset="0"/>
                <a:ea typeface="Arial" panose="020B0604020202020204" pitchFamily="34" charset="0"/>
              </a:rPr>
              <a:t>busca</a:t>
            </a:r>
            <a:r>
              <a:rPr lang="es-ES" sz="2000" spc="5" dirty="0">
                <a:effectLst/>
                <a:latin typeface="Bernard MT Condensed" panose="02050806060905020404" pitchFamily="18" charset="0"/>
                <a:ea typeface="Arial" panose="020B0604020202020204" pitchFamily="34" charset="0"/>
              </a:rPr>
              <a:t> </a:t>
            </a:r>
            <a:r>
              <a:rPr lang="es-ES" sz="2000" dirty="0">
                <a:effectLst/>
                <a:latin typeface="Bernard MT Condensed" panose="02050806060905020404" pitchFamily="18" charset="0"/>
                <a:ea typeface="Arial" panose="020B0604020202020204" pitchFamily="34" charset="0"/>
              </a:rPr>
              <a:t>fortalecer</a:t>
            </a:r>
            <a:r>
              <a:rPr lang="es-ES" sz="2000" spc="5" dirty="0">
                <a:effectLst/>
                <a:latin typeface="Bernard MT Condensed" panose="02050806060905020404" pitchFamily="18" charset="0"/>
                <a:ea typeface="Arial" panose="020B0604020202020204" pitchFamily="34" charset="0"/>
              </a:rPr>
              <a:t> </a:t>
            </a:r>
            <a:r>
              <a:rPr lang="es-ES" sz="2000" dirty="0">
                <a:effectLst/>
                <a:latin typeface="Bernard MT Condensed" panose="02050806060905020404" pitchFamily="18" charset="0"/>
                <a:ea typeface="Arial" panose="020B0604020202020204" pitchFamily="34" charset="0"/>
              </a:rPr>
              <a:t>el reconocimiento</a:t>
            </a:r>
            <a:r>
              <a:rPr lang="es-ES" sz="2000" spc="5" dirty="0">
                <a:effectLst/>
                <a:latin typeface="Bernard MT Condensed" panose="02050806060905020404" pitchFamily="18" charset="0"/>
                <a:ea typeface="Arial" panose="020B0604020202020204" pitchFamily="34" charset="0"/>
              </a:rPr>
              <a:t> </a:t>
            </a:r>
            <a:r>
              <a:rPr lang="es-ES" sz="2000" dirty="0">
                <a:effectLst/>
                <a:latin typeface="Bernard MT Condensed" panose="02050806060905020404" pitchFamily="18" charset="0"/>
                <a:ea typeface="Arial" panose="020B0604020202020204" pitchFamily="34" charset="0"/>
              </a:rPr>
              <a:t>de los principios</a:t>
            </a:r>
            <a:r>
              <a:rPr lang="es-ES" sz="2000" spc="5" dirty="0">
                <a:effectLst/>
                <a:latin typeface="Bernard MT Condensed" panose="02050806060905020404" pitchFamily="18" charset="0"/>
                <a:ea typeface="Arial" panose="020B0604020202020204" pitchFamily="34" charset="0"/>
              </a:rPr>
              <a:t> </a:t>
            </a:r>
            <a:r>
              <a:rPr lang="es-ES" sz="2000" dirty="0">
                <a:effectLst/>
                <a:latin typeface="Bernard MT Condensed" panose="02050806060905020404" pitchFamily="18" charset="0"/>
                <a:ea typeface="Arial" panose="020B0604020202020204" pitchFamily="34" charset="0"/>
              </a:rPr>
              <a:t>de</a:t>
            </a:r>
            <a:r>
              <a:rPr lang="es-ES" sz="2000" spc="5" dirty="0">
                <a:effectLst/>
                <a:latin typeface="Bernard MT Condensed" panose="02050806060905020404" pitchFamily="18" charset="0"/>
                <a:ea typeface="Arial" panose="020B0604020202020204" pitchFamily="34" charset="0"/>
              </a:rPr>
              <a:t> </a:t>
            </a:r>
            <a:r>
              <a:rPr lang="es-ES" sz="2000" dirty="0">
                <a:effectLst/>
                <a:latin typeface="Bernard MT Condensed" panose="02050806060905020404" pitchFamily="18" charset="0"/>
                <a:ea typeface="Arial" panose="020B0604020202020204" pitchFamily="34" charset="0"/>
              </a:rPr>
              <a:t>libertad e igualdad, con los cuales podemos construir</a:t>
            </a:r>
            <a:r>
              <a:rPr lang="es-ES" sz="2000" spc="310" dirty="0">
                <a:effectLst/>
                <a:latin typeface="Bernard MT Condensed" panose="02050806060905020404" pitchFamily="18" charset="0"/>
                <a:ea typeface="Arial" panose="020B0604020202020204" pitchFamily="34" charset="0"/>
              </a:rPr>
              <a:t> </a:t>
            </a:r>
            <a:r>
              <a:rPr lang="es-ES" sz="2000" dirty="0">
                <a:effectLst/>
                <a:latin typeface="Bernard MT Condensed" panose="02050806060905020404" pitchFamily="18" charset="0"/>
                <a:ea typeface="Arial" panose="020B0604020202020204" pitchFamily="34" charset="0"/>
              </a:rPr>
              <a:t>entre </a:t>
            </a:r>
            <a:r>
              <a:rPr lang="es-ES" sz="2000" dirty="0">
                <a:latin typeface="Bernard MT Condensed" panose="02050806060905020404" pitchFamily="18" charset="0"/>
                <a:ea typeface="Arial" panose="020B0604020202020204" pitchFamily="34" charset="0"/>
              </a:rPr>
              <a:t>t</a:t>
            </a:r>
            <a:r>
              <a:rPr lang="es-ES" sz="2000" dirty="0">
                <a:effectLst/>
                <a:latin typeface="Bernard MT Condensed" panose="02050806060905020404" pitchFamily="18" charset="0"/>
                <a:ea typeface="Arial" panose="020B0604020202020204" pitchFamily="34" charset="0"/>
              </a:rPr>
              <a:t>odos un clima</a:t>
            </a:r>
            <a:r>
              <a:rPr lang="es-ES" sz="2000" spc="5" dirty="0">
                <a:effectLst/>
                <a:latin typeface="Bernard MT Condensed" panose="02050806060905020404" pitchFamily="18" charset="0"/>
                <a:ea typeface="Arial" panose="020B0604020202020204" pitchFamily="34" charset="0"/>
              </a:rPr>
              <a:t> </a:t>
            </a:r>
            <a:r>
              <a:rPr lang="es-ES" sz="2000" dirty="0">
                <a:effectLst/>
                <a:latin typeface="Bernard MT Condensed" panose="02050806060905020404" pitchFamily="18" charset="0"/>
                <a:ea typeface="Arial" panose="020B0604020202020204" pitchFamily="34" charset="0"/>
              </a:rPr>
              <a:t>de</a:t>
            </a:r>
            <a:r>
              <a:rPr lang="es-ES" sz="2000" spc="5" dirty="0">
                <a:effectLst/>
                <a:latin typeface="Bernard MT Condensed" panose="02050806060905020404" pitchFamily="18" charset="0"/>
                <a:ea typeface="Arial" panose="020B0604020202020204" pitchFamily="34" charset="0"/>
              </a:rPr>
              <a:t> </a:t>
            </a:r>
            <a:r>
              <a:rPr lang="es-ES" sz="2000" dirty="0">
                <a:effectLst/>
                <a:latin typeface="Bernard MT Condensed" panose="02050806060905020404" pitchFamily="18" charset="0"/>
                <a:ea typeface="Arial" panose="020B0604020202020204" pitchFamily="34" charset="0"/>
              </a:rPr>
              <a:t>civilidad</a:t>
            </a:r>
            <a:r>
              <a:rPr lang="es-ES" sz="2000" spc="5" dirty="0">
                <a:effectLst/>
                <a:latin typeface="Bernard MT Condensed" panose="02050806060905020404" pitchFamily="18" charset="0"/>
                <a:ea typeface="Arial" panose="020B0604020202020204" pitchFamily="34" charset="0"/>
              </a:rPr>
              <a:t> </a:t>
            </a:r>
            <a:r>
              <a:rPr lang="es-ES" sz="2000" dirty="0">
                <a:effectLst/>
                <a:latin typeface="Bernard MT Condensed" panose="02050806060905020404" pitchFamily="18" charset="0"/>
                <a:ea typeface="Arial" panose="020B0604020202020204" pitchFamily="34" charset="0"/>
              </a:rPr>
              <a:t>y</a:t>
            </a:r>
            <a:r>
              <a:rPr lang="es-ES" sz="2000" spc="5" dirty="0">
                <a:effectLst/>
                <a:latin typeface="Bernard MT Condensed" panose="02050806060905020404" pitchFamily="18" charset="0"/>
                <a:ea typeface="Arial" panose="020B0604020202020204" pitchFamily="34" charset="0"/>
              </a:rPr>
              <a:t> </a:t>
            </a:r>
            <a:r>
              <a:rPr lang="es-ES" sz="2000" dirty="0">
                <a:effectLst/>
                <a:latin typeface="Bernard MT Condensed" panose="02050806060905020404" pitchFamily="18" charset="0"/>
                <a:ea typeface="Arial" panose="020B0604020202020204" pitchFamily="34" charset="0"/>
              </a:rPr>
              <a:t>convivencia</a:t>
            </a:r>
            <a:r>
              <a:rPr lang="es-ES" sz="2000" spc="5" dirty="0">
                <a:effectLst/>
                <a:latin typeface="Bernard MT Condensed" panose="02050806060905020404" pitchFamily="18" charset="0"/>
                <a:ea typeface="Arial" panose="020B0604020202020204" pitchFamily="34" charset="0"/>
              </a:rPr>
              <a:t> </a:t>
            </a:r>
            <a:r>
              <a:rPr lang="es-ES" sz="2000" dirty="0">
                <a:effectLst/>
                <a:latin typeface="Bernard MT Condensed" panose="02050806060905020404" pitchFamily="18" charset="0"/>
                <a:ea typeface="Arial" panose="020B0604020202020204" pitchFamily="34" charset="0"/>
              </a:rPr>
              <a:t>respetuosa,</a:t>
            </a:r>
            <a:r>
              <a:rPr lang="es-ES" sz="2000" spc="5" dirty="0">
                <a:effectLst/>
                <a:latin typeface="Bernard MT Condensed" panose="02050806060905020404" pitchFamily="18" charset="0"/>
                <a:ea typeface="Arial" panose="020B0604020202020204" pitchFamily="34" charset="0"/>
              </a:rPr>
              <a:t> </a:t>
            </a:r>
            <a:r>
              <a:rPr lang="es-ES" sz="2000" dirty="0">
                <a:effectLst/>
                <a:latin typeface="Bernard MT Condensed" panose="02050806060905020404" pitchFamily="18" charset="0"/>
                <a:ea typeface="Arial" panose="020B0604020202020204" pitchFamily="34" charset="0"/>
              </a:rPr>
              <a:t>permitiéndonos</a:t>
            </a:r>
            <a:r>
              <a:rPr lang="es-ES" sz="2000" spc="5" dirty="0">
                <a:effectLst/>
                <a:latin typeface="Bernard MT Condensed" panose="02050806060905020404" pitchFamily="18" charset="0"/>
                <a:ea typeface="Arial" panose="020B0604020202020204" pitchFamily="34" charset="0"/>
              </a:rPr>
              <a:t> </a:t>
            </a:r>
            <a:r>
              <a:rPr lang="es-ES" sz="2000" dirty="0">
                <a:effectLst/>
                <a:latin typeface="Bernard MT Condensed" panose="02050806060905020404" pitchFamily="18" charset="0"/>
                <a:ea typeface="Arial" panose="020B0604020202020204" pitchFamily="34" charset="0"/>
              </a:rPr>
              <a:t>solucionar</a:t>
            </a:r>
            <a:r>
              <a:rPr lang="es-ES" sz="2000" spc="5" dirty="0">
                <a:effectLst/>
                <a:latin typeface="Bernard MT Condensed" panose="02050806060905020404" pitchFamily="18" charset="0"/>
                <a:ea typeface="Arial" panose="020B0604020202020204" pitchFamily="34" charset="0"/>
              </a:rPr>
              <a:t> </a:t>
            </a:r>
            <a:r>
              <a:rPr lang="es-ES" sz="2000" dirty="0">
                <a:effectLst/>
                <a:latin typeface="Bernard MT Condensed" panose="02050806060905020404" pitchFamily="18" charset="0"/>
                <a:ea typeface="Arial" panose="020B0604020202020204" pitchFamily="34" charset="0"/>
              </a:rPr>
              <a:t>los</a:t>
            </a:r>
            <a:r>
              <a:rPr lang="es-ES" sz="2000" spc="5" dirty="0">
                <a:effectLst/>
                <a:latin typeface="Bernard MT Condensed" panose="02050806060905020404" pitchFamily="18" charset="0"/>
                <a:ea typeface="Arial" panose="020B0604020202020204" pitchFamily="34" charset="0"/>
              </a:rPr>
              <a:t> </a:t>
            </a:r>
            <a:r>
              <a:rPr lang="es-ES" sz="2000" dirty="0">
                <a:effectLst/>
                <a:latin typeface="Bernard MT Condensed" panose="02050806060905020404" pitchFamily="18" charset="0"/>
                <a:ea typeface="Arial" panose="020B0604020202020204" pitchFamily="34" charset="0"/>
              </a:rPr>
              <a:t>conflictos.</a:t>
            </a:r>
            <a:endParaRPr lang="es-CO" sz="2000" dirty="0">
              <a:effectLst/>
              <a:latin typeface="Bernard MT Condensed" panose="02050806060905020404" pitchFamily="18" charset="0"/>
              <a:ea typeface="Arial" panose="020B0604020202020204" pitchFamily="34" charset="0"/>
            </a:endParaRPr>
          </a:p>
          <a:p>
            <a:r>
              <a:rPr lang="es-ES" sz="1800" dirty="0">
                <a:effectLst/>
                <a:latin typeface="Arial" panose="020B0604020202020204" pitchFamily="34" charset="0"/>
                <a:ea typeface="Arial" panose="020B0604020202020204" pitchFamily="34" charset="0"/>
              </a:rPr>
              <a:t> </a:t>
            </a:r>
            <a:endParaRPr lang="es-CO" sz="1800" dirty="0">
              <a:effectLst/>
              <a:latin typeface="Arial" panose="020B0604020202020204" pitchFamily="34" charset="0"/>
              <a:ea typeface="Arial" panose="020B0604020202020204" pitchFamily="34" charset="0"/>
            </a:endParaRPr>
          </a:p>
        </p:txBody>
      </p:sp>
      <p:pic>
        <p:nvPicPr>
          <p:cNvPr id="5" name="Picture 2" descr="Tolerancia png imágenes | PNGWing">
            <a:extLst>
              <a:ext uri="{FF2B5EF4-FFF2-40B4-BE49-F238E27FC236}">
                <a16:creationId xmlns:a16="http://schemas.microsoft.com/office/drawing/2014/main" id="{8BA2C1FD-83A4-97DE-A067-51B5836444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6983" y="3367797"/>
            <a:ext cx="3349815" cy="3334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3356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E9CB00E-B0DD-1C50-0098-AAB2BE917BB8}"/>
              </a:ext>
            </a:extLst>
          </p:cNvPr>
          <p:cNvSpPr txBox="1"/>
          <p:nvPr/>
        </p:nvSpPr>
        <p:spPr>
          <a:xfrm>
            <a:off x="565508" y="614993"/>
            <a:ext cx="5400392" cy="1015663"/>
          </a:xfrm>
          <a:prstGeom prst="rect">
            <a:avLst/>
          </a:prstGeom>
          <a:noFill/>
        </p:spPr>
        <p:txBody>
          <a:bodyPr wrap="square">
            <a:spAutoFit/>
          </a:bodyPr>
          <a:lstStyle/>
          <a:p>
            <a:r>
              <a:rPr lang="es-ES" sz="6000" b="1" dirty="0">
                <a:solidFill>
                  <a:schemeClr val="accent2"/>
                </a:solidFill>
                <a:latin typeface="Bernard MT Condensed" panose="02050806060905020404" pitchFamily="18" charset="0"/>
              </a:rPr>
              <a:t>Nuestro Lema es: </a:t>
            </a:r>
            <a:endParaRPr lang="es-CO" sz="6000" b="1" dirty="0">
              <a:solidFill>
                <a:schemeClr val="accent2"/>
              </a:solidFill>
              <a:latin typeface="Bernard MT Condensed" panose="02050806060905020404" pitchFamily="18" charset="0"/>
            </a:endParaRPr>
          </a:p>
        </p:txBody>
      </p:sp>
      <p:sp>
        <p:nvSpPr>
          <p:cNvPr id="3" name="CuadroTexto 2">
            <a:extLst>
              <a:ext uri="{FF2B5EF4-FFF2-40B4-BE49-F238E27FC236}">
                <a16:creationId xmlns:a16="http://schemas.microsoft.com/office/drawing/2014/main" id="{09BDAE69-2611-A46C-51CE-49C90DA3F999}"/>
              </a:ext>
            </a:extLst>
          </p:cNvPr>
          <p:cNvSpPr txBox="1"/>
          <p:nvPr/>
        </p:nvSpPr>
        <p:spPr>
          <a:xfrm>
            <a:off x="1689498" y="2631996"/>
            <a:ext cx="9587620" cy="3046988"/>
          </a:xfrm>
          <a:prstGeom prst="rect">
            <a:avLst/>
          </a:prstGeom>
          <a:noFill/>
        </p:spPr>
        <p:txBody>
          <a:bodyPr wrap="square">
            <a:spAutoFit/>
          </a:bodyPr>
          <a:lstStyle/>
          <a:p>
            <a:pPr algn="ctr"/>
            <a:r>
              <a:rPr lang="es-ES" sz="4800" dirty="0">
                <a:solidFill>
                  <a:srgbClr val="00B050"/>
                </a:solidFill>
                <a:latin typeface="Forte" panose="03060902040502070203" pitchFamily="66" charset="0"/>
              </a:rPr>
              <a:t>“EL INDERHUILA LE APUESTA A UN VERDADERO DESARROLLO DEPORTIVO Y RECREATIVO REGIONAL”.</a:t>
            </a:r>
            <a:endParaRPr lang="es-CO" sz="4800" dirty="0">
              <a:solidFill>
                <a:srgbClr val="00B050"/>
              </a:solidFill>
              <a:latin typeface="Forte" panose="03060902040502070203" pitchFamily="66" charset="0"/>
            </a:endParaRPr>
          </a:p>
        </p:txBody>
      </p:sp>
    </p:spTree>
    <p:extLst>
      <p:ext uri="{BB962C8B-B14F-4D97-AF65-F5344CB8AC3E}">
        <p14:creationId xmlns:p14="http://schemas.microsoft.com/office/powerpoint/2010/main" val="3514796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1EDCE39-4DD1-8172-EF47-1BAC4D28EF86}"/>
              </a:ext>
            </a:extLst>
          </p:cNvPr>
          <p:cNvSpPr/>
          <p:nvPr/>
        </p:nvSpPr>
        <p:spPr>
          <a:xfrm>
            <a:off x="1411699" y="0"/>
            <a:ext cx="7983276" cy="923330"/>
          </a:xfrm>
          <a:prstGeom prst="rect">
            <a:avLst/>
          </a:prstGeom>
          <a:noFill/>
        </p:spPr>
        <p:txBody>
          <a:bodyPr wrap="none" lIns="91440" tIns="45720" rIns="91440" bIns="45720">
            <a:spAutoFit/>
          </a:bodyPr>
          <a:lstStyle/>
          <a:p>
            <a:pPr algn="ctr"/>
            <a:r>
              <a:rPr lang="es-ES" sz="5400" b="1" cap="none" spc="0" dirty="0">
                <a:ln w="13462">
                  <a:solidFill>
                    <a:schemeClr val="bg1"/>
                  </a:solidFill>
                  <a:prstDash val="solid"/>
                </a:ln>
                <a:solidFill>
                  <a:schemeClr val="accent2"/>
                </a:solidFill>
                <a:effectLst>
                  <a:outerShdw dist="38100" dir="2700000" algn="bl" rotWithShape="0">
                    <a:schemeClr val="accent5"/>
                  </a:outerShdw>
                </a:effectLst>
                <a:latin typeface="Bernard MT Condensed" panose="02050806060905020404" pitchFamily="18" charset="0"/>
              </a:rPr>
              <a:t>ACTIVIDADES A DESARROLLAR </a:t>
            </a:r>
          </a:p>
        </p:txBody>
      </p:sp>
      <p:sp>
        <p:nvSpPr>
          <p:cNvPr id="3" name="CuadroTexto 2">
            <a:extLst>
              <a:ext uri="{FF2B5EF4-FFF2-40B4-BE49-F238E27FC236}">
                <a16:creationId xmlns:a16="http://schemas.microsoft.com/office/drawing/2014/main" id="{3F8254DD-FA1D-0D1F-9402-243CAB0D3DCA}"/>
              </a:ext>
            </a:extLst>
          </p:cNvPr>
          <p:cNvSpPr txBox="1"/>
          <p:nvPr/>
        </p:nvSpPr>
        <p:spPr>
          <a:xfrm>
            <a:off x="228600" y="983490"/>
            <a:ext cx="10070432" cy="3628942"/>
          </a:xfrm>
          <a:prstGeom prst="rect">
            <a:avLst/>
          </a:prstGeom>
          <a:noFill/>
        </p:spPr>
        <p:txBody>
          <a:bodyPr wrap="square">
            <a:spAutoFit/>
          </a:bodyPr>
          <a:lstStyle/>
          <a:p>
            <a:pPr marL="457200" algn="just">
              <a:lnSpc>
                <a:spcPct val="107000"/>
              </a:lnSpc>
            </a:pPr>
            <a:r>
              <a:rPr lang="es-CO" sz="2400" b="1" dirty="0">
                <a:solidFill>
                  <a:srgbClr val="00B050"/>
                </a:solidFill>
                <a:effectLst/>
                <a:latin typeface="Goudy Old Style" panose="02020502050305020303" pitchFamily="18" charset="0"/>
                <a:ea typeface="Calibri" panose="020F0502020204030204" pitchFamily="34" charset="0"/>
                <a:cs typeface="Times New Roman" panose="02020603050405020304" pitchFamily="18" charset="0"/>
              </a:rPr>
              <a:t>1.PLAN INSTITUCIONAL DE CAPACITACIONES</a:t>
            </a:r>
            <a:r>
              <a:rPr lang="es-CO" sz="2400" b="1" dirty="0">
                <a:solidFill>
                  <a:schemeClr val="accent6">
                    <a:lumMod val="75000"/>
                  </a:schemeClr>
                </a:solidFill>
                <a:effectLst/>
                <a:latin typeface="Goudy Old Style" panose="02020502050305020303" pitchFamily="18" charset="0"/>
                <a:ea typeface="Calibri" panose="020F0502020204030204" pitchFamily="34" charset="0"/>
                <a:cs typeface="Times New Roman" panose="02020603050405020304" pitchFamily="18" charset="0"/>
              </a:rPr>
              <a:t>:</a:t>
            </a:r>
            <a:endParaRPr lang="es-CO" sz="2400" b="1" dirty="0">
              <a:solidFill>
                <a:srgbClr val="000000"/>
              </a:solidFill>
              <a:latin typeface="Goudy Old Style" panose="02020502050305020303" pitchFamily="18" charset="0"/>
              <a:ea typeface="Calibri" panose="020F0502020204030204" pitchFamily="34" charset="0"/>
              <a:cs typeface="Times New Roman" panose="02020603050405020304" pitchFamily="18" charset="0"/>
            </a:endParaRPr>
          </a:p>
          <a:p>
            <a:pPr marL="457200" algn="just">
              <a:lnSpc>
                <a:spcPct val="107000"/>
              </a:lnSpc>
            </a:pPr>
            <a:r>
              <a:rPr lang="es-ES" sz="2400" dirty="0"/>
              <a:t>Potencializar las competencias tanto individuales como colectivas de los funcionarios del INDERHUILA, promoviendo el desarrollo de los conocimientos el mejoramiento continuo que permitan adquirir nuevas destrezas para una consolidación de los objetivos institucionales</a:t>
            </a:r>
            <a:endParaRPr lang="es-ES" sz="2400" dirty="0">
              <a:solidFill>
                <a:srgbClr val="000000"/>
              </a:solidFill>
              <a:effectLst/>
              <a:latin typeface="Goudy Old Style" panose="02020502050305020303" pitchFamily="18" charset="0"/>
              <a:ea typeface="Calibri" panose="020F0502020204030204" pitchFamily="34" charset="0"/>
              <a:cs typeface="Times New Roman" panose="02020603050405020304" pitchFamily="18" charset="0"/>
            </a:endParaRPr>
          </a:p>
          <a:p>
            <a:pPr marL="457200" algn="just">
              <a:lnSpc>
                <a:spcPct val="107000"/>
              </a:lnSpc>
            </a:pPr>
            <a:r>
              <a:rPr lang="es-CO" sz="2400" dirty="0">
                <a:solidFill>
                  <a:srgbClr val="000000"/>
                </a:solidFill>
                <a:effectLst/>
                <a:latin typeface="Goudy Old Style" panose="02020502050305020303" pitchFamily="18" charset="0"/>
                <a:ea typeface="Calibri" panose="020F0502020204030204" pitchFamily="34" charset="0"/>
                <a:cs typeface="Times New Roman" panose="02020603050405020304" pitchFamily="18" charset="0"/>
              </a:rPr>
              <a:t>Se e</a:t>
            </a:r>
            <a:r>
              <a:rPr lang="es-CO" sz="2400" dirty="0">
                <a:solidFill>
                  <a:srgbClr val="000000"/>
                </a:solidFill>
                <a:latin typeface="Goudy Old Style" panose="02020502050305020303" pitchFamily="18" charset="0"/>
                <a:ea typeface="Calibri" panose="020F0502020204030204" pitchFamily="34" charset="0"/>
                <a:cs typeface="Times New Roman" panose="02020603050405020304" pitchFamily="18" charset="0"/>
              </a:rPr>
              <a:t>laboró teniendo en cuenta las necesidades de los diferentes procesos para el buen desempeño de los equipos de trabajo. </a:t>
            </a:r>
            <a:endParaRPr lang="es-CO" sz="2400" dirty="0">
              <a:effectLst/>
              <a:latin typeface="Goudy Old Style" panose="02020502050305020303" pitchFamily="18" charset="0"/>
              <a:ea typeface="Calibri" panose="020F0502020204030204" pitchFamily="34" charset="0"/>
              <a:cs typeface="Times New Roman" panose="02020603050405020304" pitchFamily="18" charset="0"/>
            </a:endParaRPr>
          </a:p>
          <a:p>
            <a:pPr marL="457200" algn="just">
              <a:lnSpc>
                <a:spcPct val="107000"/>
              </a:lnSpc>
            </a:pPr>
            <a:r>
              <a:rPr lang="es-CO" sz="2400" dirty="0">
                <a:solidFill>
                  <a:srgbClr val="000000"/>
                </a:solidFill>
                <a:effectLst/>
                <a:latin typeface="Goudy Old Style" panose="02020502050305020303" pitchFamily="18" charset="0"/>
                <a:ea typeface="Calibri" panose="020F0502020204030204" pitchFamily="34" charset="0"/>
                <a:cs typeface="Times New Roman" panose="02020603050405020304" pitchFamily="18" charset="0"/>
              </a:rPr>
              <a:t> </a:t>
            </a:r>
            <a:endParaRPr lang="es-CO" sz="2400" dirty="0">
              <a:effectLst/>
              <a:latin typeface="Goudy Old Style" panose="02020502050305020303" pitchFamily="18" charset="0"/>
              <a:ea typeface="Calibri" panose="020F0502020204030204" pitchFamily="34" charset="0"/>
              <a:cs typeface="Times New Roman" panose="02020603050405020304" pitchFamily="18" charset="0"/>
            </a:endParaRPr>
          </a:p>
          <a:p>
            <a:pPr marL="457200" algn="just">
              <a:lnSpc>
                <a:spcPct val="107000"/>
              </a:lnSpc>
            </a:pPr>
            <a:endParaRPr lang="es-CO" sz="2400" dirty="0">
              <a:effectLst/>
              <a:latin typeface="Goudy Old Style" panose="02020502050305020303" pitchFamily="18" charset="0"/>
              <a:ea typeface="Calibri" panose="020F0502020204030204" pitchFamily="34" charset="0"/>
              <a:cs typeface="Times New Roman" panose="02020603050405020304" pitchFamily="18" charset="0"/>
            </a:endParaRPr>
          </a:p>
        </p:txBody>
      </p:sp>
      <p:pic>
        <p:nvPicPr>
          <p:cNvPr id="4" name="Picture 2" descr="Cuál es la importancia de la capacitación del recurso humano? - IPR /  Instituto de Protección Radiológica e Ingeniería en Prevención de Riesgos">
            <a:extLst>
              <a:ext uri="{FF2B5EF4-FFF2-40B4-BE49-F238E27FC236}">
                <a16:creationId xmlns:a16="http://schemas.microsoft.com/office/drawing/2014/main" id="{6E32AAD8-744A-37BF-3550-3D56C7B97F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169" y="3739142"/>
            <a:ext cx="2457450" cy="18669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Videoconferencia En Línea Vector. Hombre Y Chat. Director Se Comunica Con  El Personal. Seminario Web. Reunión De Negocios, Consulta, Seminario,  Concepto De Capacitación En Línea. Ilustración Aislada De Dibujos Animados  Plana Ilustraciones">
            <a:extLst>
              <a:ext uri="{FF2B5EF4-FFF2-40B4-BE49-F238E27FC236}">
                <a16:creationId xmlns:a16="http://schemas.microsoft.com/office/drawing/2014/main" id="{FFA41128-AC3A-D188-BAA8-AFB4A20AE6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5568" y="4672592"/>
            <a:ext cx="1648626" cy="16486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apacitación de personal - Desarrollos Alimentarios de Costa Rica">
            <a:extLst>
              <a:ext uri="{FF2B5EF4-FFF2-40B4-BE49-F238E27FC236}">
                <a16:creationId xmlns:a16="http://schemas.microsoft.com/office/drawing/2014/main" id="{E6F557F3-1D37-369C-A97B-CBA5A33CA4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9839" y="4010494"/>
            <a:ext cx="1774694" cy="1324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605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1C0613A-A1AD-8CBB-6F3D-F0D56008E225}"/>
              </a:ext>
            </a:extLst>
          </p:cNvPr>
          <p:cNvSpPr txBox="1"/>
          <p:nvPr/>
        </p:nvSpPr>
        <p:spPr>
          <a:xfrm>
            <a:off x="-307818" y="150160"/>
            <a:ext cx="10384325" cy="2448234"/>
          </a:xfrm>
          <a:prstGeom prst="rect">
            <a:avLst/>
          </a:prstGeom>
          <a:noFill/>
        </p:spPr>
        <p:txBody>
          <a:bodyPr wrap="square">
            <a:spAutoFit/>
          </a:bodyPr>
          <a:lstStyle/>
          <a:p>
            <a:pPr marL="457200" algn="just">
              <a:lnSpc>
                <a:spcPct val="107000"/>
              </a:lnSpc>
            </a:pPr>
            <a:r>
              <a:rPr lang="es-CO" sz="1800" b="1" dirty="0">
                <a:solidFill>
                  <a:srgbClr val="00B050"/>
                </a:solidFill>
                <a:latin typeface="Goudy Old Style" panose="02020502050305020303" pitchFamily="18" charset="0"/>
                <a:ea typeface="Calibri" panose="020F0502020204030204" pitchFamily="34" charset="0"/>
                <a:cs typeface="Times New Roman" panose="02020603050405020304" pitchFamily="18" charset="0"/>
              </a:rPr>
              <a:t>2.PLAN DE BIENESTAR E INCENTIVOS</a:t>
            </a:r>
            <a:r>
              <a:rPr lang="es-CO" sz="1800" b="1" dirty="0">
                <a:solidFill>
                  <a:srgbClr val="00B050"/>
                </a:solidFill>
                <a:effectLst/>
                <a:latin typeface="Goudy Old Style" panose="02020502050305020303" pitchFamily="18" charset="0"/>
                <a:ea typeface="Calibri" panose="020F0502020204030204" pitchFamily="34" charset="0"/>
                <a:cs typeface="Times New Roman" panose="02020603050405020304" pitchFamily="18" charset="0"/>
              </a:rPr>
              <a:t>: </a:t>
            </a:r>
          </a:p>
          <a:p>
            <a:pPr marL="457200" algn="just">
              <a:lnSpc>
                <a:spcPct val="107000"/>
              </a:lnSpc>
            </a:pPr>
            <a:r>
              <a:rPr lang="es-ES" sz="1800" dirty="0"/>
              <a:t>Promover una cultura de bienestar mediante la realización de actividades lúdicas, deportivas y recreacionales para los funcionarios públicos del Instituto Departamental del Deporte, la Educación Física, la recreación y el Aprovechamiento del Tiempo Libre del Huila – INDERHUILA, proporcionando mejoras en la calidad de vida de los empleados y sus familias, a través de programas que permitan generar un desarrollo en distintos ámbitos y generando un programa de reconocimientos para el excelente desempeño de sus funciones.</a:t>
            </a:r>
            <a:endParaRPr lang="es-CO" sz="1800" dirty="0">
              <a:effectLst/>
              <a:latin typeface="Goudy Old Style" panose="02020502050305020303" pitchFamily="18" charset="0"/>
              <a:ea typeface="Calibri" panose="020F0502020204030204" pitchFamily="34" charset="0"/>
              <a:cs typeface="Times New Roman" panose="02020603050405020304" pitchFamily="18" charset="0"/>
            </a:endParaRPr>
          </a:p>
          <a:p>
            <a:pPr marL="457200" algn="just">
              <a:lnSpc>
                <a:spcPct val="107000"/>
              </a:lnSpc>
            </a:pPr>
            <a:r>
              <a:rPr lang="es-CO" sz="1800" dirty="0">
                <a:solidFill>
                  <a:srgbClr val="000000"/>
                </a:solidFill>
                <a:effectLst/>
                <a:latin typeface="Goudy Old Style" panose="02020502050305020303" pitchFamily="18" charset="0"/>
                <a:ea typeface="Calibri" panose="020F0502020204030204" pitchFamily="34" charset="0"/>
                <a:cs typeface="Times New Roman" panose="02020603050405020304" pitchFamily="18" charset="0"/>
              </a:rPr>
              <a:t> </a:t>
            </a:r>
            <a:endParaRPr lang="es-CO" sz="1800" dirty="0">
              <a:effectLst/>
              <a:latin typeface="Goudy Old Style" panose="02020502050305020303" pitchFamily="18" charset="0"/>
              <a:ea typeface="Calibri" panose="020F0502020204030204" pitchFamily="34" charset="0"/>
              <a:cs typeface="Times New Roman" panose="02020603050405020304" pitchFamily="18" charset="0"/>
            </a:endParaRPr>
          </a:p>
        </p:txBody>
      </p:sp>
      <p:pic>
        <p:nvPicPr>
          <p:cNvPr id="5" name="Picture 6" descr="Qué influye en el bienestar de los empleados? | AFAMID">
            <a:extLst>
              <a:ext uri="{FF2B5EF4-FFF2-40B4-BE49-F238E27FC236}">
                <a16:creationId xmlns:a16="http://schemas.microsoft.com/office/drawing/2014/main" id="{33C24154-B8D1-DC46-0346-F84E2CD8A0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9708" y="1985205"/>
            <a:ext cx="2210666" cy="10846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BIENESTAR LABORAL :: Gestores-del-capital-humano">
            <a:extLst>
              <a:ext uri="{FF2B5EF4-FFF2-40B4-BE49-F238E27FC236}">
                <a16:creationId xmlns:a16="http://schemas.microsoft.com/office/drawing/2014/main" id="{574CDA7C-AD43-23A6-6BA6-E2DEC5CEDB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4546" y="2598394"/>
            <a:ext cx="1931718" cy="20076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6" descr="Las mejores 8 ideas de Familia feliz dibujo | familia feliz dibujo, familia  feliz, dia de la familia">
            <a:extLst>
              <a:ext uri="{FF2B5EF4-FFF2-40B4-BE49-F238E27FC236}">
                <a16:creationId xmlns:a16="http://schemas.microsoft.com/office/drawing/2014/main" id="{6B1B3A6C-387B-7EDB-ED02-3ADA5DAEFB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2559" y="4981725"/>
            <a:ext cx="2136280" cy="17261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Para niños – ITM">
            <a:extLst>
              <a:ext uri="{FF2B5EF4-FFF2-40B4-BE49-F238E27FC236}">
                <a16:creationId xmlns:a16="http://schemas.microsoft.com/office/drawing/2014/main" id="{EA6DC59D-7E4C-D977-00F1-CFC4616D02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4162" y="5638308"/>
            <a:ext cx="1503482" cy="12196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Vectores e ilustraciones de Bienestar para descargar gratis | Freepik">
            <a:extLst>
              <a:ext uri="{FF2B5EF4-FFF2-40B4-BE49-F238E27FC236}">
                <a16:creationId xmlns:a16="http://schemas.microsoft.com/office/drawing/2014/main" id="{8BB8D420-9B9F-3E0E-42BC-87CC6D4467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3537" y="3187449"/>
            <a:ext cx="1675976" cy="167597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mpresa, Comics, Gestión De imagen png - imagen transparente descarga  gratuita">
            <a:extLst>
              <a:ext uri="{FF2B5EF4-FFF2-40B4-BE49-F238E27FC236}">
                <a16:creationId xmlns:a16="http://schemas.microsoft.com/office/drawing/2014/main" id="{C15CA041-C5BB-3AC9-3B3A-26CC2191551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49708" y="3667570"/>
            <a:ext cx="2136281" cy="1571144"/>
          </a:xfrm>
          <a:prstGeom prst="rect">
            <a:avLst/>
          </a:prstGeom>
          <a:noFill/>
          <a:extLst>
            <a:ext uri="{909E8E84-426E-40DD-AFC4-6F175D3DCCD1}">
              <a14:hiddenFill xmlns:a14="http://schemas.microsoft.com/office/drawing/2010/main">
                <a:solidFill>
                  <a:srgbClr val="FFFFFF"/>
                </a:solidFill>
              </a14:hiddenFill>
            </a:ext>
          </a:extLst>
        </p:spPr>
      </p:pic>
      <p:sp>
        <p:nvSpPr>
          <p:cNvPr id="12" name="Flecha: hacia arriba 11">
            <a:extLst>
              <a:ext uri="{FF2B5EF4-FFF2-40B4-BE49-F238E27FC236}">
                <a16:creationId xmlns:a16="http://schemas.microsoft.com/office/drawing/2014/main" id="{7FC1CD64-9CC1-CD9D-0147-C882B9583581}"/>
              </a:ext>
            </a:extLst>
          </p:cNvPr>
          <p:cNvSpPr/>
          <p:nvPr/>
        </p:nvSpPr>
        <p:spPr>
          <a:xfrm>
            <a:off x="5924563" y="3187449"/>
            <a:ext cx="130478" cy="4066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Flecha: a la derecha 13">
            <a:extLst>
              <a:ext uri="{FF2B5EF4-FFF2-40B4-BE49-F238E27FC236}">
                <a16:creationId xmlns:a16="http://schemas.microsoft.com/office/drawing/2014/main" id="{E0E25459-F13A-F31B-812B-543D04DD06DC}"/>
              </a:ext>
            </a:extLst>
          </p:cNvPr>
          <p:cNvSpPr/>
          <p:nvPr/>
        </p:nvSpPr>
        <p:spPr>
          <a:xfrm>
            <a:off x="8416728" y="4025437"/>
            <a:ext cx="575878" cy="2263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5" name="Flecha: hacia arriba 14">
            <a:extLst>
              <a:ext uri="{FF2B5EF4-FFF2-40B4-BE49-F238E27FC236}">
                <a16:creationId xmlns:a16="http://schemas.microsoft.com/office/drawing/2014/main" id="{F38752E8-8D33-F1D4-B710-606CB584865F}"/>
              </a:ext>
            </a:extLst>
          </p:cNvPr>
          <p:cNvSpPr/>
          <p:nvPr/>
        </p:nvSpPr>
        <p:spPr>
          <a:xfrm rot="7859190">
            <a:off x="8170619" y="5292559"/>
            <a:ext cx="134263" cy="45926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Flecha: hacia arriba 15">
            <a:extLst>
              <a:ext uri="{FF2B5EF4-FFF2-40B4-BE49-F238E27FC236}">
                <a16:creationId xmlns:a16="http://schemas.microsoft.com/office/drawing/2014/main" id="{5E5D2BE0-E4C5-5A63-0131-AAC53D0B8BDB}"/>
              </a:ext>
            </a:extLst>
          </p:cNvPr>
          <p:cNvSpPr/>
          <p:nvPr/>
        </p:nvSpPr>
        <p:spPr>
          <a:xfrm rot="14045639">
            <a:off x="5289751" y="5593928"/>
            <a:ext cx="137927" cy="50171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Flecha: hacia la izquierda 16">
            <a:extLst>
              <a:ext uri="{FF2B5EF4-FFF2-40B4-BE49-F238E27FC236}">
                <a16:creationId xmlns:a16="http://schemas.microsoft.com/office/drawing/2014/main" id="{109E8336-22DE-FEAB-F657-EB33E3E756B8}"/>
              </a:ext>
            </a:extLst>
          </p:cNvPr>
          <p:cNvSpPr/>
          <p:nvPr/>
        </p:nvSpPr>
        <p:spPr>
          <a:xfrm>
            <a:off x="3866923" y="4138605"/>
            <a:ext cx="646658" cy="247798"/>
          </a:xfrm>
          <a:prstGeom prst="leftArrow">
            <a:avLst>
              <a:gd name="adj1" fmla="val 3483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974133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92B2A90-1DB0-76BD-E03F-FD41B67E4F89}"/>
              </a:ext>
            </a:extLst>
          </p:cNvPr>
          <p:cNvSpPr txBox="1"/>
          <p:nvPr/>
        </p:nvSpPr>
        <p:spPr>
          <a:xfrm>
            <a:off x="-162680" y="177756"/>
            <a:ext cx="9229042" cy="5897127"/>
          </a:xfrm>
          <a:prstGeom prst="rect">
            <a:avLst/>
          </a:prstGeom>
          <a:noFill/>
        </p:spPr>
        <p:txBody>
          <a:bodyPr wrap="square">
            <a:spAutoFit/>
          </a:bodyPr>
          <a:lstStyle/>
          <a:p>
            <a:pPr marL="457200" algn="just">
              <a:lnSpc>
                <a:spcPct val="107000"/>
              </a:lnSpc>
            </a:pPr>
            <a:r>
              <a:rPr lang="es-CO" sz="1800" b="1" dirty="0">
                <a:solidFill>
                  <a:srgbClr val="00B050"/>
                </a:solidFill>
                <a:latin typeface="Goudy Old Style" panose="02020502050305020303" pitchFamily="18" charset="0"/>
                <a:ea typeface="Calibri" panose="020F0502020204030204" pitchFamily="34" charset="0"/>
                <a:cs typeface="Times New Roman" panose="02020603050405020304" pitchFamily="18" charset="0"/>
              </a:rPr>
              <a:t>3.PLAN DE VACANTES</a:t>
            </a:r>
            <a:r>
              <a:rPr lang="es-CO" sz="1800" b="1" dirty="0">
                <a:solidFill>
                  <a:srgbClr val="00B050"/>
                </a:solidFill>
                <a:effectLst/>
                <a:latin typeface="Goudy Old Style" panose="02020502050305020303" pitchFamily="18" charset="0"/>
                <a:ea typeface="Calibri" panose="020F0502020204030204" pitchFamily="34" charset="0"/>
                <a:cs typeface="Times New Roman" panose="02020603050405020304" pitchFamily="18" charset="0"/>
              </a:rPr>
              <a:t>: </a:t>
            </a:r>
          </a:p>
          <a:p>
            <a:pPr marL="457200" algn="just">
              <a:lnSpc>
                <a:spcPct val="107000"/>
              </a:lnSpc>
            </a:pPr>
            <a:r>
              <a:rPr lang="es-ES" sz="2000" dirty="0"/>
              <a:t>Diseñar estrategias de planeación anual, técnica y económica en la provisión del talento humano, formulando el Plan Anual de Vacantes y el Plan de Previsión de Recursos Humanos, contando así con información veraz y actualizada sobre el flujo de ingresos y egresos de personal.</a:t>
            </a:r>
            <a:endParaRPr lang="es-CO" sz="1800" dirty="0">
              <a:solidFill>
                <a:srgbClr val="000000"/>
              </a:solidFill>
              <a:effectLst/>
              <a:latin typeface="Goudy Old Style" panose="02020502050305020303" pitchFamily="18" charset="0"/>
              <a:ea typeface="Calibri" panose="020F0502020204030204" pitchFamily="34" charset="0"/>
              <a:cs typeface="Times New Roman" panose="02020603050405020304" pitchFamily="18" charset="0"/>
            </a:endParaRPr>
          </a:p>
          <a:p>
            <a:pPr marL="457200" algn="just">
              <a:lnSpc>
                <a:spcPct val="107000"/>
              </a:lnSpc>
            </a:pPr>
            <a:endParaRPr lang="es-CO" sz="1800" dirty="0">
              <a:solidFill>
                <a:srgbClr val="000000"/>
              </a:solidFill>
              <a:latin typeface="Goudy Old Style" panose="02020502050305020303" pitchFamily="18" charset="0"/>
              <a:ea typeface="Calibri" panose="020F0502020204030204" pitchFamily="34" charset="0"/>
              <a:cs typeface="Times New Roman" panose="02020603050405020304" pitchFamily="18" charset="0"/>
            </a:endParaRPr>
          </a:p>
          <a:p>
            <a:pPr marL="457200" algn="just">
              <a:lnSpc>
                <a:spcPct val="107000"/>
              </a:lnSpc>
            </a:pPr>
            <a:endParaRPr lang="es-CO" sz="1800" dirty="0">
              <a:solidFill>
                <a:srgbClr val="000000"/>
              </a:solidFill>
              <a:latin typeface="Goudy Old Style" panose="02020502050305020303" pitchFamily="18" charset="0"/>
              <a:ea typeface="Calibri" panose="020F0502020204030204" pitchFamily="34" charset="0"/>
              <a:cs typeface="Times New Roman" panose="02020603050405020304" pitchFamily="18" charset="0"/>
            </a:endParaRPr>
          </a:p>
          <a:p>
            <a:pPr marL="457200" algn="just">
              <a:lnSpc>
                <a:spcPct val="107000"/>
              </a:lnSpc>
            </a:pPr>
            <a:endParaRPr lang="es-CO" sz="1800" dirty="0">
              <a:solidFill>
                <a:srgbClr val="000000"/>
              </a:solidFill>
              <a:latin typeface="Goudy Old Style" panose="02020502050305020303" pitchFamily="18" charset="0"/>
              <a:ea typeface="Calibri" panose="020F0502020204030204" pitchFamily="34" charset="0"/>
              <a:cs typeface="Times New Roman" panose="02020603050405020304" pitchFamily="18" charset="0"/>
            </a:endParaRPr>
          </a:p>
          <a:p>
            <a:pPr marL="457200" algn="just">
              <a:lnSpc>
                <a:spcPct val="107000"/>
              </a:lnSpc>
            </a:pPr>
            <a:endParaRPr lang="es-CO" sz="1800" dirty="0">
              <a:solidFill>
                <a:srgbClr val="000000"/>
              </a:solidFill>
              <a:latin typeface="Goudy Old Style" panose="02020502050305020303" pitchFamily="18" charset="0"/>
              <a:ea typeface="Calibri" panose="020F0502020204030204" pitchFamily="34" charset="0"/>
              <a:cs typeface="Times New Roman" panose="02020603050405020304" pitchFamily="18" charset="0"/>
            </a:endParaRPr>
          </a:p>
          <a:p>
            <a:pPr marL="457200" algn="just">
              <a:lnSpc>
                <a:spcPct val="107000"/>
              </a:lnSpc>
            </a:pPr>
            <a:endParaRPr lang="es-CO" sz="1800" dirty="0">
              <a:solidFill>
                <a:srgbClr val="000000"/>
              </a:solidFill>
              <a:latin typeface="Goudy Old Style" panose="02020502050305020303" pitchFamily="18" charset="0"/>
              <a:ea typeface="Calibri" panose="020F0502020204030204" pitchFamily="34" charset="0"/>
              <a:cs typeface="Times New Roman" panose="02020603050405020304" pitchFamily="18" charset="0"/>
            </a:endParaRPr>
          </a:p>
          <a:p>
            <a:pPr marL="457200" algn="just">
              <a:lnSpc>
                <a:spcPct val="107000"/>
              </a:lnSpc>
            </a:pPr>
            <a:endParaRPr lang="es-CO" sz="1800" dirty="0">
              <a:solidFill>
                <a:srgbClr val="000000"/>
              </a:solidFill>
              <a:latin typeface="Goudy Old Style" panose="02020502050305020303" pitchFamily="18" charset="0"/>
              <a:ea typeface="Calibri" panose="020F0502020204030204" pitchFamily="34" charset="0"/>
              <a:cs typeface="Times New Roman" panose="02020603050405020304" pitchFamily="18" charset="0"/>
            </a:endParaRPr>
          </a:p>
          <a:p>
            <a:pPr marL="457200" algn="just">
              <a:lnSpc>
                <a:spcPct val="107000"/>
              </a:lnSpc>
            </a:pPr>
            <a:endParaRPr lang="es-CO" sz="1800" dirty="0">
              <a:solidFill>
                <a:srgbClr val="000000"/>
              </a:solidFill>
              <a:latin typeface="Goudy Old Style" panose="02020502050305020303" pitchFamily="18" charset="0"/>
              <a:ea typeface="Calibri" panose="020F0502020204030204" pitchFamily="34" charset="0"/>
              <a:cs typeface="Times New Roman" panose="02020603050405020304" pitchFamily="18" charset="0"/>
            </a:endParaRPr>
          </a:p>
          <a:p>
            <a:pPr marL="457200" algn="just">
              <a:lnSpc>
                <a:spcPct val="107000"/>
              </a:lnSpc>
            </a:pPr>
            <a:endParaRPr lang="es-CO" sz="1800" dirty="0">
              <a:solidFill>
                <a:srgbClr val="000000"/>
              </a:solidFill>
              <a:latin typeface="Goudy Old Style" panose="02020502050305020303" pitchFamily="18" charset="0"/>
              <a:ea typeface="Calibri" panose="020F0502020204030204" pitchFamily="34" charset="0"/>
              <a:cs typeface="Times New Roman" panose="02020603050405020304" pitchFamily="18" charset="0"/>
            </a:endParaRPr>
          </a:p>
          <a:p>
            <a:pPr algn="l"/>
            <a:r>
              <a:rPr lang="es-CO" sz="1800" b="1" dirty="0">
                <a:solidFill>
                  <a:srgbClr val="00B050"/>
                </a:solidFill>
                <a:latin typeface="Goudy Old Style" panose="02020502050305020303" pitchFamily="18" charset="0"/>
                <a:ea typeface="Calibri" panose="020F0502020204030204" pitchFamily="34" charset="0"/>
                <a:cs typeface="Times New Roman" panose="02020603050405020304" pitchFamily="18" charset="0"/>
              </a:rPr>
              <a:t>       4.</a:t>
            </a:r>
            <a:r>
              <a:rPr lang="es-CO" sz="1800" b="1" dirty="0">
                <a:solidFill>
                  <a:srgbClr val="00B050"/>
                </a:solidFill>
                <a:effectLst/>
                <a:latin typeface="Goudy Old Style" panose="02020502050305020303" pitchFamily="18" charset="0"/>
                <a:ea typeface="Calibri" panose="020F0502020204030204" pitchFamily="34" charset="0"/>
                <a:cs typeface="Times New Roman" panose="02020603050405020304" pitchFamily="18" charset="0"/>
              </a:rPr>
              <a:t>CERTIFICACIONES</a:t>
            </a:r>
            <a:r>
              <a:rPr lang="es-CO" sz="1800" dirty="0">
                <a:solidFill>
                  <a:srgbClr val="00B050"/>
                </a:solidFill>
                <a:effectLst/>
                <a:latin typeface="Goudy Old Style" panose="02020502050305020303" pitchFamily="18" charset="0"/>
                <a:ea typeface="Calibri" panose="020F0502020204030204" pitchFamily="34" charset="0"/>
                <a:cs typeface="Times New Roman" panose="02020603050405020304" pitchFamily="18" charset="0"/>
              </a:rPr>
              <a:t>: </a:t>
            </a:r>
            <a:r>
              <a:rPr lang="es-ES" sz="2000" i="0" dirty="0">
                <a:solidFill>
                  <a:srgbClr val="202124"/>
                </a:solidFill>
                <a:effectLst/>
                <a:latin typeface="Goudy Old Style" panose="02020502050305020303" pitchFamily="18" charset="0"/>
              </a:rPr>
              <a:t>La certificación es el procedimiento mediante el cual se  da una</a:t>
            </a:r>
          </a:p>
          <a:p>
            <a:pPr algn="l"/>
            <a:r>
              <a:rPr lang="es-ES" sz="2000" dirty="0">
                <a:solidFill>
                  <a:srgbClr val="202124"/>
                </a:solidFill>
                <a:latin typeface="Goudy Old Style" panose="02020502050305020303" pitchFamily="18" charset="0"/>
              </a:rPr>
              <a:t>       </a:t>
            </a:r>
            <a:r>
              <a:rPr lang="es-ES" sz="2000" i="0" dirty="0">
                <a:solidFill>
                  <a:srgbClr val="202124"/>
                </a:solidFill>
                <a:effectLst/>
                <a:latin typeface="Goudy Old Style" panose="02020502050305020303" pitchFamily="18" charset="0"/>
              </a:rPr>
              <a:t> garantía   por escrito, del proceso o servicio prestado, está</a:t>
            </a:r>
            <a:r>
              <a:rPr lang="es-ES" sz="2000" dirty="0">
                <a:solidFill>
                  <a:srgbClr val="202124"/>
                </a:solidFill>
                <a:latin typeface="Goudy Old Style" panose="02020502050305020303" pitchFamily="18" charset="0"/>
              </a:rPr>
              <a:t> </a:t>
            </a:r>
            <a:r>
              <a:rPr lang="es-ES" sz="2000" i="0" dirty="0">
                <a:solidFill>
                  <a:srgbClr val="202124"/>
                </a:solidFill>
                <a:effectLst/>
                <a:latin typeface="Goudy Old Style" panose="02020502050305020303" pitchFamily="18" charset="0"/>
              </a:rPr>
              <a:t>conforme a los requisito</a:t>
            </a:r>
          </a:p>
          <a:p>
            <a:pPr algn="l"/>
            <a:r>
              <a:rPr lang="es-ES" sz="2000" i="0" dirty="0">
                <a:solidFill>
                  <a:srgbClr val="202124"/>
                </a:solidFill>
                <a:effectLst/>
                <a:latin typeface="Goudy Old Style" panose="02020502050305020303" pitchFamily="18" charset="0"/>
              </a:rPr>
              <a:t>        especificados</a:t>
            </a:r>
            <a:r>
              <a:rPr lang="es-ES" sz="2000" dirty="0">
                <a:solidFill>
                  <a:srgbClr val="202124"/>
                </a:solidFill>
                <a:latin typeface="Goudy Old Style" panose="02020502050305020303" pitchFamily="18" charset="0"/>
              </a:rPr>
              <a:t>.- se solicita por medio de la pagina web  donde tendrá respuesta  15 días hábiles</a:t>
            </a:r>
          </a:p>
          <a:p>
            <a:pPr algn="l"/>
            <a:r>
              <a:rPr lang="es-ES" sz="2000" i="0" dirty="0">
                <a:solidFill>
                  <a:srgbClr val="202124"/>
                </a:solidFill>
                <a:effectLst/>
                <a:latin typeface="Goudy Old Style" panose="02020502050305020303" pitchFamily="18" charset="0"/>
              </a:rPr>
              <a:t>        a partir de la solicitud.</a:t>
            </a:r>
          </a:p>
          <a:p>
            <a:pPr marL="457200" algn="just">
              <a:lnSpc>
                <a:spcPct val="107000"/>
              </a:lnSpc>
            </a:pPr>
            <a:endParaRPr lang="es-CO" sz="1800" dirty="0">
              <a:solidFill>
                <a:srgbClr val="000000"/>
              </a:solidFill>
              <a:effectLst/>
              <a:latin typeface="Goudy Old Style" panose="02020502050305020303" pitchFamily="18" charset="0"/>
              <a:ea typeface="Calibri" panose="020F0502020204030204" pitchFamily="34" charset="0"/>
              <a:cs typeface="Times New Roman" panose="02020603050405020304" pitchFamily="18" charset="0"/>
            </a:endParaRPr>
          </a:p>
        </p:txBody>
      </p:sp>
      <p:pic>
        <p:nvPicPr>
          <p:cNvPr id="3" name="Picture 6" descr="Albertengo &amp; Asociados - Recursos Humanos - Selección y Evaluación de  Personal - Capacitaciones - Talleres - Derivación de Currículums">
            <a:extLst>
              <a:ext uri="{FF2B5EF4-FFF2-40B4-BE49-F238E27FC236}">
                <a16:creationId xmlns:a16="http://schemas.microsoft.com/office/drawing/2014/main" id="{2AF02238-6BF5-A8FB-3865-E12C5CBFF0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3588" y="1861151"/>
            <a:ext cx="2686050" cy="170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104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9424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ienvenidos! | Arrequintao de letras">
            <a:extLst>
              <a:ext uri="{FF2B5EF4-FFF2-40B4-BE49-F238E27FC236}">
                <a16:creationId xmlns:a16="http://schemas.microsoft.com/office/drawing/2014/main" id="{EA3741E3-68B5-8D9F-35E7-5F175A89C3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953" y="1345721"/>
            <a:ext cx="9359844" cy="3873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239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recimiento Empresarial: La mejor Guía para hacer crecer su empresa">
            <a:extLst>
              <a:ext uri="{FF2B5EF4-FFF2-40B4-BE49-F238E27FC236}">
                <a16:creationId xmlns:a16="http://schemas.microsoft.com/office/drawing/2014/main" id="{BB2590A2-C67F-E514-D0D7-3F5546D5FB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5825" y="274324"/>
            <a:ext cx="5911913" cy="352044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437ACDCF-C969-EE67-4670-84F2FFD5A4B4}"/>
              </a:ext>
            </a:extLst>
          </p:cNvPr>
          <p:cNvSpPr txBox="1"/>
          <p:nvPr/>
        </p:nvSpPr>
        <p:spPr>
          <a:xfrm>
            <a:off x="5315727" y="4141481"/>
            <a:ext cx="6116128" cy="2123658"/>
          </a:xfrm>
          <a:prstGeom prst="rect">
            <a:avLst/>
          </a:prstGeom>
          <a:noFill/>
        </p:spPr>
        <p:txBody>
          <a:bodyPr wrap="square">
            <a:spAutoFit/>
          </a:bodyPr>
          <a:lstStyle/>
          <a:p>
            <a:pPr algn="ctr"/>
            <a:r>
              <a:rPr kumimoji="0" lang="es-CO" altLang="es-CO" sz="6600" b="1" i="0" u="none" strike="noStrike" kern="1200" cap="none" spc="0" normalizeH="0" baseline="0" noProof="0" dirty="0">
                <a:ln>
                  <a:noFill/>
                </a:ln>
                <a:solidFill>
                  <a:schemeClr val="accent2"/>
                </a:solidFill>
                <a:effectLst/>
                <a:uLnTx/>
                <a:uFillTx/>
                <a:latin typeface="Bernard MT Condensed" panose="02050806060905020404" pitchFamily="18" charset="0"/>
                <a:ea typeface="+mj-ea"/>
                <a:cs typeface="+mj-cs"/>
              </a:rPr>
              <a:t>INDUCCIÓN Y REINDUCCIÓN</a:t>
            </a:r>
            <a:endParaRPr lang="es-CO" sz="6600" dirty="0">
              <a:solidFill>
                <a:schemeClr val="accent2"/>
              </a:solidFill>
              <a:latin typeface="Bernard MT Condensed" panose="02050806060905020404" pitchFamily="18" charset="0"/>
            </a:endParaRPr>
          </a:p>
        </p:txBody>
      </p:sp>
    </p:spTree>
    <p:extLst>
      <p:ext uri="{BB962C8B-B14F-4D97-AF65-F5344CB8AC3E}">
        <p14:creationId xmlns:p14="http://schemas.microsoft.com/office/powerpoint/2010/main" val="2731763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B7D4B5E-1545-8AC3-6490-41019B4559E3}"/>
              </a:ext>
            </a:extLst>
          </p:cNvPr>
          <p:cNvSpPr txBox="1"/>
          <p:nvPr/>
        </p:nvSpPr>
        <p:spPr>
          <a:xfrm>
            <a:off x="750658" y="1409477"/>
            <a:ext cx="9419886" cy="3539430"/>
          </a:xfrm>
          <a:prstGeom prst="rect">
            <a:avLst/>
          </a:prstGeom>
          <a:noFill/>
        </p:spPr>
        <p:txBody>
          <a:bodyPr wrap="square">
            <a:spAutoFit/>
          </a:bodyPr>
          <a:lstStyle/>
          <a:p>
            <a:pPr algn="just"/>
            <a:r>
              <a:rPr lang="es-ES" sz="3200" dirty="0">
                <a:effectLst>
                  <a:outerShdw blurRad="38100" dist="38100" dir="2700000" algn="tl">
                    <a:srgbClr val="000000">
                      <a:alpha val="43137"/>
                    </a:srgbClr>
                  </a:outerShdw>
                </a:effectLst>
                <a:latin typeface="Bernard MT Condensed" panose="02050806060905020404" pitchFamily="18" charset="0"/>
                <a:ea typeface="Arial" panose="020B0604020202020204" pitchFamily="34" charset="0"/>
              </a:rPr>
              <a:t>Establecer</a:t>
            </a:r>
            <a:r>
              <a:rPr lang="es-ES" sz="3200" spc="5" dirty="0">
                <a:effectLst>
                  <a:outerShdw blurRad="38100" dist="38100" dir="2700000" algn="tl">
                    <a:srgbClr val="000000">
                      <a:alpha val="43137"/>
                    </a:srgbClr>
                  </a:outerShdw>
                </a:effectLst>
                <a:latin typeface="Bernard MT Condensed" panose="02050806060905020404" pitchFamily="18" charset="0"/>
                <a:ea typeface="Arial" panose="020B0604020202020204" pitchFamily="34" charset="0"/>
              </a:rPr>
              <a:t> </a:t>
            </a:r>
            <a:r>
              <a:rPr lang="es-ES" sz="3200" dirty="0">
                <a:effectLst>
                  <a:outerShdw blurRad="38100" dist="38100" dir="2700000" algn="tl">
                    <a:srgbClr val="000000">
                      <a:alpha val="43137"/>
                    </a:srgbClr>
                  </a:outerShdw>
                </a:effectLst>
                <a:latin typeface="Bernard MT Condensed" panose="02050806060905020404" pitchFamily="18" charset="0"/>
                <a:ea typeface="Arial" panose="020B0604020202020204" pitchFamily="34" charset="0"/>
              </a:rPr>
              <a:t>un modelo</a:t>
            </a:r>
            <a:r>
              <a:rPr lang="es-ES" sz="3200" spc="5" dirty="0">
                <a:effectLst>
                  <a:outerShdw blurRad="38100" dist="38100" dir="2700000" algn="tl">
                    <a:srgbClr val="000000">
                      <a:alpha val="43137"/>
                    </a:srgbClr>
                  </a:outerShdw>
                </a:effectLst>
                <a:latin typeface="Bernard MT Condensed" panose="02050806060905020404" pitchFamily="18" charset="0"/>
                <a:ea typeface="Arial" panose="020B0604020202020204" pitchFamily="34" charset="0"/>
              </a:rPr>
              <a:t> </a:t>
            </a:r>
            <a:r>
              <a:rPr lang="es-ES" sz="3200" dirty="0">
                <a:effectLst>
                  <a:outerShdw blurRad="38100" dist="38100" dir="2700000" algn="tl">
                    <a:srgbClr val="000000">
                      <a:alpha val="43137"/>
                    </a:srgbClr>
                  </a:outerShdw>
                </a:effectLst>
                <a:latin typeface="Bernard MT Condensed" panose="02050806060905020404" pitchFamily="18" charset="0"/>
                <a:ea typeface="Arial" panose="020B0604020202020204" pitchFamily="34" charset="0"/>
              </a:rPr>
              <a:t>integral desde lo ético pública, con trasparencia</a:t>
            </a:r>
            <a:r>
              <a:rPr lang="es-ES" sz="3200" spc="5" dirty="0">
                <a:effectLst>
                  <a:outerShdw blurRad="38100" dist="38100" dir="2700000" algn="tl">
                    <a:srgbClr val="000000">
                      <a:alpha val="43137"/>
                    </a:srgbClr>
                  </a:outerShdw>
                </a:effectLst>
                <a:latin typeface="Bernard MT Condensed" panose="02050806060905020404" pitchFamily="18" charset="0"/>
                <a:ea typeface="Arial" panose="020B0604020202020204" pitchFamily="34" charset="0"/>
              </a:rPr>
              <a:t> </a:t>
            </a:r>
            <a:r>
              <a:rPr lang="es-ES" sz="3200" dirty="0">
                <a:effectLst>
                  <a:outerShdw blurRad="38100" dist="38100" dir="2700000" algn="tl">
                    <a:srgbClr val="000000">
                      <a:alpha val="43137"/>
                    </a:srgbClr>
                  </a:outerShdw>
                </a:effectLst>
                <a:latin typeface="Bernard MT Condensed" panose="02050806060905020404" pitchFamily="18" charset="0"/>
                <a:ea typeface="Arial" panose="020B0604020202020204" pitchFamily="34" charset="0"/>
              </a:rPr>
              <a:t>e</a:t>
            </a:r>
            <a:r>
              <a:rPr lang="es-ES" sz="3200" spc="5" dirty="0">
                <a:effectLst>
                  <a:outerShdw blurRad="38100" dist="38100" dir="2700000" algn="tl">
                    <a:srgbClr val="000000">
                      <a:alpha val="43137"/>
                    </a:srgbClr>
                  </a:outerShdw>
                </a:effectLst>
                <a:latin typeface="Bernard MT Condensed" panose="02050806060905020404" pitchFamily="18" charset="0"/>
                <a:ea typeface="Arial" panose="020B0604020202020204" pitchFamily="34" charset="0"/>
              </a:rPr>
              <a:t> </a:t>
            </a:r>
            <a:r>
              <a:rPr lang="es-ES" sz="3200" dirty="0">
                <a:effectLst>
                  <a:outerShdw blurRad="38100" dist="38100" dir="2700000" algn="tl">
                    <a:srgbClr val="000000">
                      <a:alpha val="43137"/>
                    </a:srgbClr>
                  </a:outerShdw>
                </a:effectLst>
                <a:latin typeface="Bernard MT Condensed" panose="02050806060905020404" pitchFamily="18" charset="0"/>
                <a:ea typeface="Arial" panose="020B0604020202020204" pitchFamily="34" charset="0"/>
              </a:rPr>
              <a:t>integridad personal, orientado</a:t>
            </a:r>
            <a:r>
              <a:rPr lang="es-ES" sz="3200" spc="330" dirty="0">
                <a:effectLst>
                  <a:outerShdw blurRad="38100" dist="38100" dir="2700000" algn="tl">
                    <a:srgbClr val="000000">
                      <a:alpha val="43137"/>
                    </a:srgbClr>
                  </a:outerShdw>
                </a:effectLst>
                <a:latin typeface="Bernard MT Condensed" panose="02050806060905020404" pitchFamily="18" charset="0"/>
                <a:ea typeface="Arial" panose="020B0604020202020204" pitchFamily="34" charset="0"/>
              </a:rPr>
              <a:t> </a:t>
            </a:r>
            <a:r>
              <a:rPr lang="es-ES" sz="3200" dirty="0">
                <a:effectLst>
                  <a:outerShdw blurRad="38100" dist="38100" dir="2700000" algn="tl">
                    <a:srgbClr val="000000">
                      <a:alpha val="43137"/>
                    </a:srgbClr>
                  </a:outerShdw>
                </a:effectLst>
                <a:latin typeface="Bernard MT Condensed" panose="02050806060905020404" pitchFamily="18" charset="0"/>
                <a:ea typeface="Arial" panose="020B0604020202020204" pitchFamily="34" charset="0"/>
              </a:rPr>
              <a:t>a la sana convivencia y bienestar</a:t>
            </a:r>
            <a:r>
              <a:rPr lang="es-ES" sz="3200" spc="335" dirty="0">
                <a:effectLst>
                  <a:outerShdw blurRad="38100" dist="38100" dir="2700000" algn="tl">
                    <a:srgbClr val="000000">
                      <a:alpha val="43137"/>
                    </a:srgbClr>
                  </a:outerShdw>
                </a:effectLst>
                <a:latin typeface="Bernard MT Condensed" panose="02050806060905020404" pitchFamily="18" charset="0"/>
                <a:ea typeface="Arial" panose="020B0604020202020204" pitchFamily="34" charset="0"/>
              </a:rPr>
              <a:t> </a:t>
            </a:r>
            <a:r>
              <a:rPr lang="es-ES" sz="3200" dirty="0">
                <a:effectLst>
                  <a:outerShdw blurRad="38100" dist="38100" dir="2700000" algn="tl">
                    <a:srgbClr val="000000">
                      <a:alpha val="43137"/>
                    </a:srgbClr>
                  </a:outerShdw>
                </a:effectLst>
                <a:latin typeface="Bernard MT Condensed" panose="02050806060905020404" pitchFamily="18" charset="0"/>
                <a:ea typeface="Arial" panose="020B0604020202020204" pitchFamily="34" charset="0"/>
              </a:rPr>
              <a:t>laboral, entre</a:t>
            </a:r>
            <a:r>
              <a:rPr lang="es-ES" sz="3200" spc="5" dirty="0">
                <a:effectLst>
                  <a:outerShdw blurRad="38100" dist="38100" dir="2700000" algn="tl">
                    <a:srgbClr val="000000">
                      <a:alpha val="43137"/>
                    </a:srgbClr>
                  </a:outerShdw>
                </a:effectLst>
                <a:latin typeface="Bernard MT Condensed" panose="02050806060905020404" pitchFamily="18" charset="0"/>
                <a:ea typeface="Arial" panose="020B0604020202020204" pitchFamily="34" charset="0"/>
              </a:rPr>
              <a:t> </a:t>
            </a:r>
            <a:r>
              <a:rPr lang="es-ES" sz="3200" dirty="0">
                <a:effectLst>
                  <a:outerShdw blurRad="38100" dist="38100" dir="2700000" algn="tl">
                    <a:srgbClr val="000000">
                      <a:alpha val="43137"/>
                    </a:srgbClr>
                  </a:outerShdw>
                </a:effectLst>
                <a:latin typeface="Bernard MT Condensed" panose="02050806060905020404" pitchFamily="18" charset="0"/>
                <a:ea typeface="Arial" panose="020B0604020202020204" pitchFamily="34" charset="0"/>
              </a:rPr>
              <a:t>los</a:t>
            </a:r>
            <a:r>
              <a:rPr lang="es-ES" sz="3200" spc="5" dirty="0">
                <a:effectLst>
                  <a:outerShdw blurRad="38100" dist="38100" dir="2700000" algn="tl">
                    <a:srgbClr val="000000">
                      <a:alpha val="43137"/>
                    </a:srgbClr>
                  </a:outerShdw>
                </a:effectLst>
                <a:latin typeface="Bernard MT Condensed" panose="02050806060905020404" pitchFamily="18" charset="0"/>
                <a:ea typeface="Arial" panose="020B0604020202020204" pitchFamily="34" charset="0"/>
              </a:rPr>
              <a:t> </a:t>
            </a:r>
            <a:r>
              <a:rPr lang="es-ES" sz="3200" dirty="0">
                <a:effectLst>
                  <a:outerShdw blurRad="38100" dist="38100" dir="2700000" algn="tl">
                    <a:srgbClr val="000000">
                      <a:alpha val="43137"/>
                    </a:srgbClr>
                  </a:outerShdw>
                </a:effectLst>
                <a:latin typeface="Bernard MT Condensed" panose="02050806060905020404" pitchFamily="18" charset="0"/>
                <a:ea typeface="Arial" panose="020B0604020202020204" pitchFamily="34" charset="0"/>
              </a:rPr>
              <a:t>servidores</a:t>
            </a:r>
            <a:r>
              <a:rPr lang="es-ES" sz="3200" spc="5" dirty="0">
                <a:effectLst>
                  <a:outerShdw blurRad="38100" dist="38100" dir="2700000" algn="tl">
                    <a:srgbClr val="000000">
                      <a:alpha val="43137"/>
                    </a:srgbClr>
                  </a:outerShdw>
                </a:effectLst>
                <a:latin typeface="Bernard MT Condensed" panose="02050806060905020404" pitchFamily="18" charset="0"/>
                <a:ea typeface="Arial" panose="020B0604020202020204" pitchFamily="34" charset="0"/>
              </a:rPr>
              <a:t> </a:t>
            </a:r>
            <a:r>
              <a:rPr lang="es-ES" sz="3200" dirty="0">
                <a:effectLst>
                  <a:outerShdw blurRad="38100" dist="38100" dir="2700000" algn="tl">
                    <a:srgbClr val="000000">
                      <a:alpha val="43137"/>
                    </a:srgbClr>
                  </a:outerShdw>
                </a:effectLst>
                <a:latin typeface="Bernard MT Condensed" panose="02050806060905020404" pitchFamily="18" charset="0"/>
                <a:ea typeface="Arial" panose="020B0604020202020204" pitchFamily="34" charset="0"/>
              </a:rPr>
              <a:t>púbicos</a:t>
            </a:r>
            <a:r>
              <a:rPr lang="es-ES" sz="3200" spc="5" dirty="0">
                <a:effectLst>
                  <a:outerShdw blurRad="38100" dist="38100" dir="2700000" algn="tl">
                    <a:srgbClr val="000000">
                      <a:alpha val="43137"/>
                    </a:srgbClr>
                  </a:outerShdw>
                </a:effectLst>
                <a:latin typeface="Bernard MT Condensed" panose="02050806060905020404" pitchFamily="18" charset="0"/>
                <a:ea typeface="Arial" panose="020B0604020202020204" pitchFamily="34" charset="0"/>
              </a:rPr>
              <a:t> </a:t>
            </a:r>
            <a:r>
              <a:rPr lang="es-ES" sz="3200" dirty="0">
                <a:effectLst>
                  <a:outerShdw blurRad="38100" dist="38100" dir="2700000" algn="tl">
                    <a:srgbClr val="000000">
                      <a:alpha val="43137"/>
                    </a:srgbClr>
                  </a:outerShdw>
                </a:effectLst>
                <a:latin typeface="Bernard MT Condensed" panose="02050806060905020404" pitchFamily="18" charset="0"/>
                <a:ea typeface="Arial" panose="020B0604020202020204" pitchFamily="34" charset="0"/>
              </a:rPr>
              <a:t>y</a:t>
            </a:r>
            <a:r>
              <a:rPr lang="es-ES" sz="3200" spc="5" dirty="0">
                <a:effectLst>
                  <a:outerShdw blurRad="38100" dist="38100" dir="2700000" algn="tl">
                    <a:srgbClr val="000000">
                      <a:alpha val="43137"/>
                    </a:srgbClr>
                  </a:outerShdw>
                </a:effectLst>
                <a:latin typeface="Bernard MT Condensed" panose="02050806060905020404" pitchFamily="18" charset="0"/>
                <a:ea typeface="Arial" panose="020B0604020202020204" pitchFamily="34" charset="0"/>
              </a:rPr>
              <a:t> </a:t>
            </a:r>
            <a:r>
              <a:rPr lang="es-ES" sz="3200" dirty="0" err="1">
                <a:effectLst>
                  <a:outerShdw blurRad="38100" dist="38100" dir="2700000" algn="tl">
                    <a:srgbClr val="000000">
                      <a:alpha val="43137"/>
                    </a:srgbClr>
                  </a:outerShdw>
                </a:effectLst>
                <a:latin typeface="Bernard MT Condensed" panose="02050806060905020404" pitchFamily="18" charset="0"/>
                <a:ea typeface="Arial" panose="020B0604020202020204" pitchFamily="34" charset="0"/>
              </a:rPr>
              <a:t>Ia</a:t>
            </a:r>
            <a:r>
              <a:rPr lang="es-ES" sz="3200" spc="5" dirty="0">
                <a:effectLst>
                  <a:outerShdw blurRad="38100" dist="38100" dir="2700000" algn="tl">
                    <a:srgbClr val="000000">
                      <a:alpha val="43137"/>
                    </a:srgbClr>
                  </a:outerShdw>
                </a:effectLst>
                <a:latin typeface="Bernard MT Condensed" panose="02050806060905020404" pitchFamily="18" charset="0"/>
                <a:ea typeface="Arial" panose="020B0604020202020204" pitchFamily="34" charset="0"/>
              </a:rPr>
              <a:t> </a:t>
            </a:r>
            <a:r>
              <a:rPr lang="es-ES" sz="3200" dirty="0">
                <a:effectLst>
                  <a:outerShdw blurRad="38100" dist="38100" dir="2700000" algn="tl">
                    <a:srgbClr val="000000">
                      <a:alpha val="43137"/>
                    </a:srgbClr>
                  </a:outerShdw>
                </a:effectLst>
                <a:latin typeface="Bernard MT Condensed" panose="02050806060905020404" pitchFamily="18" charset="0"/>
                <a:ea typeface="Arial" panose="020B0604020202020204" pitchFamily="34" charset="0"/>
              </a:rPr>
              <a:t>Ciudadanía,</a:t>
            </a:r>
            <a:r>
              <a:rPr lang="es-ES" sz="3200" spc="5" dirty="0">
                <a:effectLst>
                  <a:outerShdw blurRad="38100" dist="38100" dir="2700000" algn="tl">
                    <a:srgbClr val="000000">
                      <a:alpha val="43137"/>
                    </a:srgbClr>
                  </a:outerShdw>
                </a:effectLst>
                <a:latin typeface="Bernard MT Condensed" panose="02050806060905020404" pitchFamily="18" charset="0"/>
                <a:ea typeface="Arial" panose="020B0604020202020204" pitchFamily="34" charset="0"/>
              </a:rPr>
              <a:t> </a:t>
            </a:r>
            <a:r>
              <a:rPr lang="es-ES" sz="3200" dirty="0">
                <a:effectLst>
                  <a:outerShdw blurRad="38100" dist="38100" dir="2700000" algn="tl">
                    <a:srgbClr val="000000">
                      <a:alpha val="43137"/>
                    </a:srgbClr>
                  </a:outerShdw>
                </a:effectLst>
                <a:latin typeface="Bernard MT Condensed" panose="02050806060905020404" pitchFamily="18" charset="0"/>
                <a:ea typeface="Arial" panose="020B0604020202020204" pitchFamily="34" charset="0"/>
              </a:rPr>
              <a:t>en</a:t>
            </a:r>
            <a:r>
              <a:rPr lang="es-ES" sz="3200" spc="5" dirty="0">
                <a:effectLst>
                  <a:outerShdw blurRad="38100" dist="38100" dir="2700000" algn="tl">
                    <a:srgbClr val="000000">
                      <a:alpha val="43137"/>
                    </a:srgbClr>
                  </a:outerShdw>
                </a:effectLst>
                <a:latin typeface="Bernard MT Condensed" panose="02050806060905020404" pitchFamily="18" charset="0"/>
                <a:ea typeface="Arial" panose="020B0604020202020204" pitchFamily="34" charset="0"/>
              </a:rPr>
              <a:t> </a:t>
            </a:r>
            <a:r>
              <a:rPr lang="es-ES" sz="3200" dirty="0">
                <a:effectLst>
                  <a:outerShdw blurRad="38100" dist="38100" dir="2700000" algn="tl">
                    <a:srgbClr val="000000">
                      <a:alpha val="43137"/>
                    </a:srgbClr>
                  </a:outerShdw>
                </a:effectLst>
                <a:latin typeface="Bernard MT Condensed" panose="02050806060905020404" pitchFamily="18" charset="0"/>
                <a:ea typeface="Arial" panose="020B0604020202020204" pitchFamily="34" charset="0"/>
              </a:rPr>
              <a:t>sus</a:t>
            </a:r>
            <a:r>
              <a:rPr lang="es-ES" sz="3200" spc="270" dirty="0">
                <a:effectLst>
                  <a:outerShdw blurRad="38100" dist="38100" dir="2700000" algn="tl">
                    <a:srgbClr val="000000">
                      <a:alpha val="43137"/>
                    </a:srgbClr>
                  </a:outerShdw>
                </a:effectLst>
                <a:latin typeface="Bernard MT Condensed" panose="02050806060905020404" pitchFamily="18" charset="0"/>
                <a:ea typeface="Arial" panose="020B0604020202020204" pitchFamily="34" charset="0"/>
              </a:rPr>
              <a:t> </a:t>
            </a:r>
            <a:r>
              <a:rPr lang="es-ES" sz="3200" dirty="0">
                <a:effectLst>
                  <a:outerShdw blurRad="38100" dist="38100" dir="2700000" algn="tl">
                    <a:srgbClr val="000000">
                      <a:alpha val="43137"/>
                    </a:srgbClr>
                  </a:outerShdw>
                </a:effectLst>
                <a:latin typeface="Bernard MT Condensed" panose="02050806060905020404" pitchFamily="18" charset="0"/>
                <a:ea typeface="Arial" panose="020B0604020202020204" pitchFamily="34" charset="0"/>
              </a:rPr>
              <a:t>diferentes</a:t>
            </a:r>
            <a:r>
              <a:rPr lang="es-ES" sz="3200" spc="270" dirty="0">
                <a:effectLst>
                  <a:outerShdw blurRad="38100" dist="38100" dir="2700000" algn="tl">
                    <a:srgbClr val="000000">
                      <a:alpha val="43137"/>
                    </a:srgbClr>
                  </a:outerShdw>
                </a:effectLst>
                <a:latin typeface="Bernard MT Condensed" panose="02050806060905020404" pitchFamily="18" charset="0"/>
                <a:ea typeface="Arial" panose="020B0604020202020204" pitchFamily="34" charset="0"/>
              </a:rPr>
              <a:t> </a:t>
            </a:r>
            <a:r>
              <a:rPr lang="es-ES" sz="3200" dirty="0">
                <a:effectLst>
                  <a:outerShdw blurRad="38100" dist="38100" dir="2700000" algn="tl">
                    <a:srgbClr val="000000">
                      <a:alpha val="43137"/>
                    </a:srgbClr>
                  </a:outerShdw>
                </a:effectLst>
                <a:latin typeface="Bernard MT Condensed" panose="02050806060905020404" pitchFamily="18" charset="0"/>
                <a:ea typeface="Arial" panose="020B0604020202020204" pitchFamily="34" charset="0"/>
              </a:rPr>
              <a:t>organismos</a:t>
            </a:r>
            <a:r>
              <a:rPr lang="es-ES" sz="3200" spc="270" dirty="0">
                <a:effectLst>
                  <a:outerShdw blurRad="38100" dist="38100" dir="2700000" algn="tl">
                    <a:srgbClr val="000000">
                      <a:alpha val="43137"/>
                    </a:srgbClr>
                  </a:outerShdw>
                </a:effectLst>
                <a:latin typeface="Bernard MT Condensed" panose="02050806060905020404" pitchFamily="18" charset="0"/>
                <a:ea typeface="Arial" panose="020B0604020202020204" pitchFamily="34" charset="0"/>
              </a:rPr>
              <a:t> </a:t>
            </a:r>
            <a:r>
              <a:rPr lang="es-ES" sz="3200" dirty="0">
                <a:effectLst>
                  <a:outerShdw blurRad="38100" dist="38100" dir="2700000" algn="tl">
                    <a:srgbClr val="000000">
                      <a:alpha val="43137"/>
                    </a:srgbClr>
                  </a:outerShdw>
                </a:effectLst>
                <a:latin typeface="Bernard MT Condensed" panose="02050806060905020404" pitchFamily="18" charset="0"/>
                <a:ea typeface="Arial" panose="020B0604020202020204" pitchFamily="34" charset="0"/>
              </a:rPr>
              <a:t>que</a:t>
            </a:r>
            <a:r>
              <a:rPr lang="es-ES" sz="3200" spc="5" dirty="0">
                <a:effectLst>
                  <a:outerShdw blurRad="38100" dist="38100" dir="2700000" algn="tl">
                    <a:srgbClr val="000000">
                      <a:alpha val="43137"/>
                    </a:srgbClr>
                  </a:outerShdw>
                </a:effectLst>
                <a:latin typeface="Bernard MT Condensed" panose="02050806060905020404" pitchFamily="18" charset="0"/>
                <a:ea typeface="Arial" panose="020B0604020202020204" pitchFamily="34" charset="0"/>
              </a:rPr>
              <a:t> </a:t>
            </a:r>
            <a:r>
              <a:rPr lang="es-ES" sz="3200" dirty="0">
                <a:effectLst>
                  <a:outerShdw blurRad="38100" dist="38100" dir="2700000" algn="tl">
                    <a:srgbClr val="000000">
                      <a:alpha val="43137"/>
                    </a:srgbClr>
                  </a:outerShdw>
                </a:effectLst>
                <a:latin typeface="Bernard MT Condensed" panose="02050806060905020404" pitchFamily="18" charset="0"/>
                <a:ea typeface="Arial" panose="020B0604020202020204" pitchFamily="34" charset="0"/>
              </a:rPr>
              <a:t>conforman El Instituto Departamental del Deporte, la Educación Física, Le</a:t>
            </a:r>
            <a:r>
              <a:rPr lang="es-ES" sz="3200" spc="5" dirty="0">
                <a:effectLst>
                  <a:outerShdw blurRad="38100" dist="38100" dir="2700000" algn="tl">
                    <a:srgbClr val="000000">
                      <a:alpha val="43137"/>
                    </a:srgbClr>
                  </a:outerShdw>
                </a:effectLst>
                <a:latin typeface="Bernard MT Condensed" panose="02050806060905020404" pitchFamily="18" charset="0"/>
                <a:ea typeface="Arial" panose="020B0604020202020204" pitchFamily="34" charset="0"/>
              </a:rPr>
              <a:t> </a:t>
            </a:r>
            <a:r>
              <a:rPr lang="es-ES" sz="3200" dirty="0">
                <a:effectLst>
                  <a:outerShdw blurRad="38100" dist="38100" dir="2700000" algn="tl">
                    <a:srgbClr val="000000">
                      <a:alpha val="43137"/>
                    </a:srgbClr>
                  </a:outerShdw>
                </a:effectLst>
                <a:latin typeface="Bernard MT Condensed" panose="02050806060905020404" pitchFamily="18" charset="0"/>
                <a:ea typeface="Arial" panose="020B0604020202020204" pitchFamily="34" charset="0"/>
              </a:rPr>
              <a:t>Recreación</a:t>
            </a:r>
            <a:r>
              <a:rPr lang="es-ES" sz="3200" spc="55" dirty="0">
                <a:effectLst>
                  <a:outerShdw blurRad="38100" dist="38100" dir="2700000" algn="tl">
                    <a:srgbClr val="000000">
                      <a:alpha val="43137"/>
                    </a:srgbClr>
                  </a:outerShdw>
                </a:effectLst>
                <a:latin typeface="Bernard MT Condensed" panose="02050806060905020404" pitchFamily="18" charset="0"/>
                <a:ea typeface="Arial" panose="020B0604020202020204" pitchFamily="34" charset="0"/>
              </a:rPr>
              <a:t> </a:t>
            </a:r>
            <a:r>
              <a:rPr lang="es-ES" sz="3200" dirty="0">
                <a:effectLst>
                  <a:outerShdw blurRad="38100" dist="38100" dir="2700000" algn="tl">
                    <a:srgbClr val="000000">
                      <a:alpha val="43137"/>
                    </a:srgbClr>
                  </a:outerShdw>
                </a:effectLst>
                <a:latin typeface="Bernard MT Condensed" panose="02050806060905020404" pitchFamily="18" charset="0"/>
                <a:ea typeface="Arial" panose="020B0604020202020204" pitchFamily="34" charset="0"/>
              </a:rPr>
              <a:t>y</a:t>
            </a:r>
            <a:r>
              <a:rPr lang="es-ES" sz="3200" spc="75" dirty="0">
                <a:effectLst>
                  <a:outerShdw blurRad="38100" dist="38100" dir="2700000" algn="tl">
                    <a:srgbClr val="000000">
                      <a:alpha val="43137"/>
                    </a:srgbClr>
                  </a:outerShdw>
                </a:effectLst>
                <a:latin typeface="Bernard MT Condensed" panose="02050806060905020404" pitchFamily="18" charset="0"/>
                <a:ea typeface="Arial" panose="020B0604020202020204" pitchFamily="34" charset="0"/>
              </a:rPr>
              <a:t> </a:t>
            </a:r>
            <a:r>
              <a:rPr lang="es-ES" sz="3200" dirty="0">
                <a:effectLst>
                  <a:outerShdw blurRad="38100" dist="38100" dir="2700000" algn="tl">
                    <a:srgbClr val="000000">
                      <a:alpha val="43137"/>
                    </a:srgbClr>
                  </a:outerShdw>
                </a:effectLst>
                <a:latin typeface="Bernard MT Condensed" panose="02050806060905020404" pitchFamily="18" charset="0"/>
                <a:ea typeface="Arial" panose="020B0604020202020204" pitchFamily="34" charset="0"/>
              </a:rPr>
              <a:t>Aprovechamiento</a:t>
            </a:r>
            <a:r>
              <a:rPr lang="es-ES" sz="3200" spc="-35" dirty="0">
                <a:effectLst>
                  <a:outerShdw blurRad="38100" dist="38100" dir="2700000" algn="tl">
                    <a:srgbClr val="000000">
                      <a:alpha val="43137"/>
                    </a:srgbClr>
                  </a:outerShdw>
                </a:effectLst>
                <a:latin typeface="Bernard MT Condensed" panose="02050806060905020404" pitchFamily="18" charset="0"/>
                <a:ea typeface="Arial" panose="020B0604020202020204" pitchFamily="34" charset="0"/>
              </a:rPr>
              <a:t> </a:t>
            </a:r>
            <a:r>
              <a:rPr lang="es-ES" sz="3200" dirty="0">
                <a:effectLst>
                  <a:outerShdw blurRad="38100" dist="38100" dir="2700000" algn="tl">
                    <a:srgbClr val="000000">
                      <a:alpha val="43137"/>
                    </a:srgbClr>
                  </a:outerShdw>
                </a:effectLst>
                <a:latin typeface="Bernard MT Condensed" panose="02050806060905020404" pitchFamily="18" charset="0"/>
                <a:ea typeface="Arial" panose="020B0604020202020204" pitchFamily="34" charset="0"/>
              </a:rPr>
              <a:t>del</a:t>
            </a:r>
            <a:r>
              <a:rPr lang="es-ES" sz="3200" spc="40" dirty="0">
                <a:effectLst>
                  <a:outerShdw blurRad="38100" dist="38100" dir="2700000" algn="tl">
                    <a:srgbClr val="000000">
                      <a:alpha val="43137"/>
                    </a:srgbClr>
                  </a:outerShdw>
                </a:effectLst>
                <a:latin typeface="Bernard MT Condensed" panose="02050806060905020404" pitchFamily="18" charset="0"/>
                <a:ea typeface="Arial" panose="020B0604020202020204" pitchFamily="34" charset="0"/>
              </a:rPr>
              <a:t> </a:t>
            </a:r>
            <a:r>
              <a:rPr lang="es-ES" sz="3200" dirty="0">
                <a:effectLst>
                  <a:outerShdw blurRad="38100" dist="38100" dir="2700000" algn="tl">
                    <a:srgbClr val="000000">
                      <a:alpha val="43137"/>
                    </a:srgbClr>
                  </a:outerShdw>
                </a:effectLst>
                <a:latin typeface="Bernard MT Condensed" panose="02050806060905020404" pitchFamily="18" charset="0"/>
                <a:ea typeface="Arial" panose="020B0604020202020204" pitchFamily="34" charset="0"/>
              </a:rPr>
              <a:t>tiempo</a:t>
            </a:r>
            <a:r>
              <a:rPr lang="es-ES" sz="3200" spc="95" dirty="0">
                <a:effectLst>
                  <a:outerShdw blurRad="38100" dist="38100" dir="2700000" algn="tl">
                    <a:srgbClr val="000000">
                      <a:alpha val="43137"/>
                    </a:srgbClr>
                  </a:outerShdw>
                </a:effectLst>
                <a:latin typeface="Bernard MT Condensed" panose="02050806060905020404" pitchFamily="18" charset="0"/>
                <a:ea typeface="Arial" panose="020B0604020202020204" pitchFamily="34" charset="0"/>
              </a:rPr>
              <a:t> </a:t>
            </a:r>
            <a:r>
              <a:rPr lang="es-ES" sz="3200" dirty="0">
                <a:effectLst>
                  <a:outerShdw blurRad="38100" dist="38100" dir="2700000" algn="tl">
                    <a:srgbClr val="000000">
                      <a:alpha val="43137"/>
                    </a:srgbClr>
                  </a:outerShdw>
                </a:effectLst>
                <a:latin typeface="Bernard MT Condensed" panose="02050806060905020404" pitchFamily="18" charset="0"/>
                <a:ea typeface="Arial" panose="020B0604020202020204" pitchFamily="34" charset="0"/>
              </a:rPr>
              <a:t>libre</a:t>
            </a:r>
            <a:r>
              <a:rPr lang="es-ES" sz="3200" spc="-40" dirty="0">
                <a:effectLst>
                  <a:outerShdw blurRad="38100" dist="38100" dir="2700000" algn="tl">
                    <a:srgbClr val="000000">
                      <a:alpha val="43137"/>
                    </a:srgbClr>
                  </a:outerShdw>
                </a:effectLst>
                <a:latin typeface="Bernard MT Condensed" panose="02050806060905020404" pitchFamily="18" charset="0"/>
                <a:ea typeface="Arial" panose="020B0604020202020204" pitchFamily="34" charset="0"/>
              </a:rPr>
              <a:t> </a:t>
            </a:r>
            <a:r>
              <a:rPr lang="es-ES" sz="3200" dirty="0">
                <a:effectLst>
                  <a:outerShdw blurRad="38100" dist="38100" dir="2700000" algn="tl">
                    <a:srgbClr val="000000">
                      <a:alpha val="43137"/>
                    </a:srgbClr>
                  </a:outerShdw>
                </a:effectLst>
                <a:latin typeface="Bernard MT Condensed" panose="02050806060905020404" pitchFamily="18" charset="0"/>
                <a:ea typeface="Arial" panose="020B0604020202020204" pitchFamily="34" charset="0"/>
              </a:rPr>
              <a:t>del Huila</a:t>
            </a:r>
            <a:r>
              <a:rPr lang="es-ES" sz="3200" spc="-50" dirty="0">
                <a:effectLst>
                  <a:outerShdw blurRad="38100" dist="38100" dir="2700000" algn="tl">
                    <a:srgbClr val="000000">
                      <a:alpha val="43137"/>
                    </a:srgbClr>
                  </a:outerShdw>
                </a:effectLst>
                <a:latin typeface="Bernard MT Condensed" panose="02050806060905020404" pitchFamily="18" charset="0"/>
                <a:ea typeface="Arial" panose="020B0604020202020204" pitchFamily="34" charset="0"/>
              </a:rPr>
              <a:t> </a:t>
            </a:r>
            <a:r>
              <a:rPr lang="es-ES" sz="3200" dirty="0">
                <a:effectLst>
                  <a:outerShdw blurRad="38100" dist="38100" dir="2700000" algn="tl">
                    <a:srgbClr val="000000">
                      <a:alpha val="43137"/>
                    </a:srgbClr>
                  </a:outerShdw>
                </a:effectLst>
                <a:latin typeface="Bernard MT Condensed" panose="02050806060905020404" pitchFamily="18" charset="0"/>
                <a:ea typeface="Arial" panose="020B0604020202020204" pitchFamily="34" charset="0"/>
              </a:rPr>
              <a:t>–</a:t>
            </a:r>
            <a:r>
              <a:rPr lang="es-ES" sz="3200" spc="20" dirty="0">
                <a:effectLst>
                  <a:outerShdw blurRad="38100" dist="38100" dir="2700000" algn="tl">
                    <a:srgbClr val="000000">
                      <a:alpha val="43137"/>
                    </a:srgbClr>
                  </a:outerShdw>
                </a:effectLst>
                <a:latin typeface="Bernard MT Condensed" panose="02050806060905020404" pitchFamily="18" charset="0"/>
                <a:ea typeface="Arial" panose="020B0604020202020204" pitchFamily="34" charset="0"/>
              </a:rPr>
              <a:t> </a:t>
            </a:r>
            <a:r>
              <a:rPr lang="es-ES" sz="3200" dirty="0">
                <a:effectLst>
                  <a:outerShdw blurRad="38100" dist="38100" dir="2700000" algn="tl">
                    <a:srgbClr val="000000">
                      <a:alpha val="43137"/>
                    </a:srgbClr>
                  </a:outerShdw>
                </a:effectLst>
                <a:latin typeface="Bernard MT Condensed" panose="02050806060905020404" pitchFamily="18" charset="0"/>
                <a:ea typeface="Arial" panose="020B0604020202020204" pitchFamily="34" charset="0"/>
              </a:rPr>
              <a:t>INDERHUILA.</a:t>
            </a:r>
            <a:endParaRPr lang="es-CO" altLang="es-CO" sz="3200" dirty="0">
              <a:effectLst>
                <a:outerShdw blurRad="38100" dist="38100" dir="2700000" algn="tl">
                  <a:srgbClr val="000000">
                    <a:alpha val="43137"/>
                  </a:srgbClr>
                </a:outerShdw>
              </a:effectLst>
              <a:latin typeface="Bernard MT Condensed" panose="02050806060905020404" pitchFamily="18" charset="0"/>
            </a:endParaRPr>
          </a:p>
        </p:txBody>
      </p:sp>
      <p:sp>
        <p:nvSpPr>
          <p:cNvPr id="4" name="CuadroTexto 3">
            <a:extLst>
              <a:ext uri="{FF2B5EF4-FFF2-40B4-BE49-F238E27FC236}">
                <a16:creationId xmlns:a16="http://schemas.microsoft.com/office/drawing/2014/main" id="{9F143393-3FE3-039B-8F92-F04AC2197F46}"/>
              </a:ext>
            </a:extLst>
          </p:cNvPr>
          <p:cNvSpPr txBox="1"/>
          <p:nvPr/>
        </p:nvSpPr>
        <p:spPr>
          <a:xfrm>
            <a:off x="3529342" y="475641"/>
            <a:ext cx="5133315" cy="1015663"/>
          </a:xfrm>
          <a:prstGeom prst="rect">
            <a:avLst/>
          </a:prstGeom>
          <a:noFill/>
        </p:spPr>
        <p:txBody>
          <a:bodyPr wrap="square" rtlCol="0">
            <a:spAutoFit/>
          </a:bodyPr>
          <a:lstStyle/>
          <a:p>
            <a:pPr algn="ctr"/>
            <a:r>
              <a:rPr lang="es-ES" sz="6000" b="1" dirty="0">
                <a:solidFill>
                  <a:schemeClr val="accent2"/>
                </a:solidFill>
                <a:latin typeface="Bernard MT Condensed" panose="02050806060905020404" pitchFamily="18" charset="0"/>
              </a:rPr>
              <a:t>OBJETIVOS</a:t>
            </a:r>
            <a:endParaRPr lang="es-CO" sz="6000" b="1" dirty="0">
              <a:solidFill>
                <a:schemeClr val="accent2"/>
              </a:solidFill>
              <a:latin typeface="Bernard MT Condensed" panose="02050806060905020404" pitchFamily="18" charset="0"/>
            </a:endParaRPr>
          </a:p>
        </p:txBody>
      </p:sp>
    </p:spTree>
    <p:extLst>
      <p:ext uri="{BB962C8B-B14F-4D97-AF65-F5344CB8AC3E}">
        <p14:creationId xmlns:p14="http://schemas.microsoft.com/office/powerpoint/2010/main" val="1235918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5330BDC-14E0-D4A4-1B2B-72FF3FC8CC29}"/>
              </a:ext>
            </a:extLst>
          </p:cNvPr>
          <p:cNvSpPr/>
          <p:nvPr/>
        </p:nvSpPr>
        <p:spPr>
          <a:xfrm>
            <a:off x="2555380" y="28611"/>
            <a:ext cx="6372960" cy="1754326"/>
          </a:xfrm>
          <a:prstGeom prst="rect">
            <a:avLst/>
          </a:prstGeom>
          <a:noFill/>
        </p:spPr>
        <p:txBody>
          <a:bodyPr wrap="square" lIns="91440" tIns="45720" rIns="91440" bIns="45720">
            <a:spAutoFit/>
          </a:bodyPr>
          <a:lstStyle/>
          <a:p>
            <a:pPr algn="ctr"/>
            <a:r>
              <a:rPr lang="es-ES" sz="5400" b="1" dirty="0">
                <a:ln w="13462">
                  <a:solidFill>
                    <a:schemeClr val="bg1"/>
                  </a:solidFill>
                  <a:prstDash val="solid"/>
                </a:ln>
                <a:solidFill>
                  <a:schemeClr val="accent2"/>
                </a:solidFill>
                <a:latin typeface="Bernard MT Condensed" panose="02050806060905020404" pitchFamily="18" charset="0"/>
              </a:rPr>
              <a:t>CODIGO DE ETICA </a:t>
            </a:r>
          </a:p>
          <a:p>
            <a:pPr algn="ctr"/>
            <a:r>
              <a:rPr lang="es-ES" sz="5400" b="1" dirty="0">
                <a:ln w="13462">
                  <a:solidFill>
                    <a:schemeClr val="bg1"/>
                  </a:solidFill>
                  <a:prstDash val="solid"/>
                </a:ln>
                <a:solidFill>
                  <a:schemeClr val="accent2"/>
                </a:solidFill>
                <a:latin typeface="Bernard MT Condensed" panose="02050806060905020404" pitchFamily="18" charset="0"/>
              </a:rPr>
              <a:t>E INTEGRIDAD</a:t>
            </a:r>
            <a:endParaRPr lang="es-ES" sz="5400" b="1" cap="none" spc="0" dirty="0">
              <a:ln w="13462">
                <a:solidFill>
                  <a:schemeClr val="bg1"/>
                </a:solidFill>
                <a:prstDash val="solid"/>
              </a:ln>
              <a:solidFill>
                <a:schemeClr val="accent2"/>
              </a:solidFill>
              <a:latin typeface="Bernard MT Condensed" panose="02050806060905020404" pitchFamily="18" charset="0"/>
            </a:endParaRPr>
          </a:p>
        </p:txBody>
      </p:sp>
      <p:sp>
        <p:nvSpPr>
          <p:cNvPr id="3" name="CuadroTexto 2">
            <a:extLst>
              <a:ext uri="{FF2B5EF4-FFF2-40B4-BE49-F238E27FC236}">
                <a16:creationId xmlns:a16="http://schemas.microsoft.com/office/drawing/2014/main" id="{908E06B0-FF56-4D4D-9685-9C40ECDB54C0}"/>
              </a:ext>
            </a:extLst>
          </p:cNvPr>
          <p:cNvSpPr txBox="1"/>
          <p:nvPr/>
        </p:nvSpPr>
        <p:spPr>
          <a:xfrm>
            <a:off x="187859" y="1843985"/>
            <a:ext cx="11889122" cy="1477328"/>
          </a:xfrm>
          <a:prstGeom prst="rect">
            <a:avLst/>
          </a:prstGeom>
          <a:noFill/>
        </p:spPr>
        <p:txBody>
          <a:bodyPr wrap="square">
            <a:spAutoFit/>
          </a:bodyPr>
          <a:lstStyle/>
          <a:p>
            <a:r>
              <a:rPr lang="es-ES" b="1" dirty="0">
                <a:latin typeface="Bahnschrift SemiLight" panose="020B0502040204020203" pitchFamily="34" charset="0"/>
              </a:rPr>
              <a:t>Un instrumento pedagógico para la transformación personal, social, productiva, con parámetros estipulados en criterios  encaminados  al mejoramiento  de la convivencia y bienestar social,  con valores y principios  humanos,  a fin de crear  una cultura responsable  con integridad.</a:t>
            </a:r>
          </a:p>
          <a:p>
            <a:endParaRPr lang="es-ES" b="1" dirty="0">
              <a:latin typeface="Bahnschrift SemiLight" panose="020B0502040204020203" pitchFamily="34" charset="0"/>
            </a:endParaRPr>
          </a:p>
          <a:p>
            <a:r>
              <a:rPr lang="es-ES" b="1" dirty="0">
                <a:latin typeface="Bahnschrift SemiLight" panose="020B0502040204020203" pitchFamily="34" charset="0"/>
              </a:rPr>
              <a:t> El código de Ética Fue adoptado mediante la Resolución #062 de 2018. con el cual cuenta con 7 valores:</a:t>
            </a:r>
            <a:endParaRPr lang="es-CO" b="1" dirty="0">
              <a:latin typeface="Bahnschrift SemiLight" panose="020B0502040204020203" pitchFamily="34" charset="0"/>
            </a:endParaRPr>
          </a:p>
        </p:txBody>
      </p:sp>
      <p:sp>
        <p:nvSpPr>
          <p:cNvPr id="4" name="CuadroTexto 3">
            <a:extLst>
              <a:ext uri="{FF2B5EF4-FFF2-40B4-BE49-F238E27FC236}">
                <a16:creationId xmlns:a16="http://schemas.microsoft.com/office/drawing/2014/main" id="{13F2E106-DCF8-222C-9ED3-618E21EAA405}"/>
              </a:ext>
            </a:extLst>
          </p:cNvPr>
          <p:cNvSpPr txBox="1"/>
          <p:nvPr/>
        </p:nvSpPr>
        <p:spPr>
          <a:xfrm>
            <a:off x="446630" y="3453718"/>
            <a:ext cx="1777231" cy="369332"/>
          </a:xfrm>
          <a:prstGeom prst="rect">
            <a:avLst/>
          </a:prstGeom>
          <a:noFill/>
        </p:spPr>
        <p:txBody>
          <a:bodyPr wrap="square">
            <a:spAutoFit/>
          </a:bodyPr>
          <a:lstStyle/>
          <a:p>
            <a:r>
              <a:rPr lang="es-ES" dirty="0">
                <a:latin typeface="Bernard MT Condensed" panose="02050806060905020404" pitchFamily="18" charset="0"/>
              </a:rPr>
              <a:t>1.</a:t>
            </a:r>
            <a:r>
              <a:rPr lang="es-ES" b="1" dirty="0">
                <a:latin typeface="Bernard MT Condensed" panose="02050806060905020404" pitchFamily="18" charset="0"/>
              </a:rPr>
              <a:t>Compromiso</a:t>
            </a:r>
            <a:r>
              <a:rPr lang="es-ES" dirty="0">
                <a:latin typeface="Bernard MT Condensed" panose="02050806060905020404" pitchFamily="18" charset="0"/>
              </a:rPr>
              <a:t> </a:t>
            </a:r>
          </a:p>
        </p:txBody>
      </p:sp>
      <p:sp>
        <p:nvSpPr>
          <p:cNvPr id="5" name="CuadroTexto 4">
            <a:extLst>
              <a:ext uri="{FF2B5EF4-FFF2-40B4-BE49-F238E27FC236}">
                <a16:creationId xmlns:a16="http://schemas.microsoft.com/office/drawing/2014/main" id="{44952D14-7476-4539-2838-53D147D9AD76}"/>
              </a:ext>
            </a:extLst>
          </p:cNvPr>
          <p:cNvSpPr txBox="1"/>
          <p:nvPr/>
        </p:nvSpPr>
        <p:spPr>
          <a:xfrm>
            <a:off x="2805014" y="3469410"/>
            <a:ext cx="1391970" cy="369332"/>
          </a:xfrm>
          <a:prstGeom prst="rect">
            <a:avLst/>
          </a:prstGeom>
          <a:noFill/>
        </p:spPr>
        <p:txBody>
          <a:bodyPr wrap="square">
            <a:spAutoFit/>
          </a:bodyPr>
          <a:lstStyle/>
          <a:p>
            <a:r>
              <a:rPr lang="es-ES" b="1" dirty="0">
                <a:latin typeface="Bernard MT Condensed" panose="02050806060905020404" pitchFamily="18" charset="0"/>
              </a:rPr>
              <a:t>2.Diligencia</a:t>
            </a:r>
            <a:r>
              <a:rPr lang="es-ES" b="1" dirty="0">
                <a:latin typeface="Bahnschrift Light" panose="020B0502040204020203" pitchFamily="34" charset="0"/>
              </a:rPr>
              <a:t> </a:t>
            </a:r>
          </a:p>
        </p:txBody>
      </p:sp>
      <p:sp>
        <p:nvSpPr>
          <p:cNvPr id="6" name="CuadroTexto 5">
            <a:extLst>
              <a:ext uri="{FF2B5EF4-FFF2-40B4-BE49-F238E27FC236}">
                <a16:creationId xmlns:a16="http://schemas.microsoft.com/office/drawing/2014/main" id="{73C9AD5E-3D71-C1F2-B8DB-AE29A34EBC98}"/>
              </a:ext>
            </a:extLst>
          </p:cNvPr>
          <p:cNvSpPr txBox="1"/>
          <p:nvPr/>
        </p:nvSpPr>
        <p:spPr>
          <a:xfrm>
            <a:off x="4783508" y="3533556"/>
            <a:ext cx="1534851" cy="369332"/>
          </a:xfrm>
          <a:prstGeom prst="rect">
            <a:avLst/>
          </a:prstGeom>
          <a:noFill/>
        </p:spPr>
        <p:txBody>
          <a:bodyPr wrap="square">
            <a:spAutoFit/>
          </a:bodyPr>
          <a:lstStyle/>
          <a:p>
            <a:r>
              <a:rPr lang="es-ES" b="1" dirty="0">
                <a:latin typeface="Bernard MT Condensed" panose="02050806060905020404" pitchFamily="18" charset="0"/>
              </a:rPr>
              <a:t>3.Honestidad </a:t>
            </a:r>
          </a:p>
        </p:txBody>
      </p:sp>
      <p:sp>
        <p:nvSpPr>
          <p:cNvPr id="7" name="CuadroTexto 6">
            <a:extLst>
              <a:ext uri="{FF2B5EF4-FFF2-40B4-BE49-F238E27FC236}">
                <a16:creationId xmlns:a16="http://schemas.microsoft.com/office/drawing/2014/main" id="{F6BA5F34-0A9F-8160-8B89-A26BDE4A9523}"/>
              </a:ext>
            </a:extLst>
          </p:cNvPr>
          <p:cNvSpPr txBox="1"/>
          <p:nvPr/>
        </p:nvSpPr>
        <p:spPr>
          <a:xfrm>
            <a:off x="7258024" y="3541422"/>
            <a:ext cx="1288728" cy="369332"/>
          </a:xfrm>
          <a:prstGeom prst="rect">
            <a:avLst/>
          </a:prstGeom>
          <a:noFill/>
        </p:spPr>
        <p:txBody>
          <a:bodyPr wrap="square">
            <a:spAutoFit/>
          </a:bodyPr>
          <a:lstStyle/>
          <a:p>
            <a:r>
              <a:rPr lang="es-ES" b="1" dirty="0">
                <a:latin typeface="Bernard MT Condensed" panose="02050806060905020404" pitchFamily="18" charset="0"/>
              </a:rPr>
              <a:t>4.Justicia </a:t>
            </a:r>
          </a:p>
        </p:txBody>
      </p:sp>
      <p:sp>
        <p:nvSpPr>
          <p:cNvPr id="8" name="CuadroTexto 7">
            <a:extLst>
              <a:ext uri="{FF2B5EF4-FFF2-40B4-BE49-F238E27FC236}">
                <a16:creationId xmlns:a16="http://schemas.microsoft.com/office/drawing/2014/main" id="{753999CB-8E58-9FC1-8556-ACCFE26DAA9A}"/>
              </a:ext>
            </a:extLst>
          </p:cNvPr>
          <p:cNvSpPr txBox="1"/>
          <p:nvPr/>
        </p:nvSpPr>
        <p:spPr>
          <a:xfrm>
            <a:off x="9710233" y="3479380"/>
            <a:ext cx="1218408" cy="369332"/>
          </a:xfrm>
          <a:prstGeom prst="rect">
            <a:avLst/>
          </a:prstGeom>
          <a:noFill/>
        </p:spPr>
        <p:txBody>
          <a:bodyPr wrap="square">
            <a:spAutoFit/>
          </a:bodyPr>
          <a:lstStyle/>
          <a:p>
            <a:r>
              <a:rPr lang="es-ES" b="1" dirty="0">
                <a:latin typeface="Bernard MT Condensed" panose="02050806060905020404" pitchFamily="18" charset="0"/>
              </a:rPr>
              <a:t>5.Respeto </a:t>
            </a:r>
          </a:p>
        </p:txBody>
      </p:sp>
      <p:sp>
        <p:nvSpPr>
          <p:cNvPr id="10" name="CuadroTexto 9">
            <a:extLst>
              <a:ext uri="{FF2B5EF4-FFF2-40B4-BE49-F238E27FC236}">
                <a16:creationId xmlns:a16="http://schemas.microsoft.com/office/drawing/2014/main" id="{5E1248B6-66A6-6DC8-3467-5ED7D58441EF}"/>
              </a:ext>
            </a:extLst>
          </p:cNvPr>
          <p:cNvSpPr txBox="1"/>
          <p:nvPr/>
        </p:nvSpPr>
        <p:spPr>
          <a:xfrm>
            <a:off x="5331998" y="5272854"/>
            <a:ext cx="1391970" cy="369332"/>
          </a:xfrm>
          <a:prstGeom prst="rect">
            <a:avLst/>
          </a:prstGeom>
          <a:noFill/>
        </p:spPr>
        <p:txBody>
          <a:bodyPr wrap="square">
            <a:spAutoFit/>
          </a:bodyPr>
          <a:lstStyle/>
          <a:p>
            <a:r>
              <a:rPr lang="es-ES" b="1" dirty="0">
                <a:latin typeface="Bernard MT Condensed" panose="02050806060905020404" pitchFamily="18" charset="0"/>
              </a:rPr>
              <a:t>6. Servicio</a:t>
            </a:r>
          </a:p>
        </p:txBody>
      </p:sp>
      <p:sp>
        <p:nvSpPr>
          <p:cNvPr id="11" name="CuadroTexto 10">
            <a:extLst>
              <a:ext uri="{FF2B5EF4-FFF2-40B4-BE49-F238E27FC236}">
                <a16:creationId xmlns:a16="http://schemas.microsoft.com/office/drawing/2014/main" id="{C4F9ABC6-E60D-9145-6CEF-5909CEA4F222}"/>
              </a:ext>
            </a:extLst>
          </p:cNvPr>
          <p:cNvSpPr txBox="1"/>
          <p:nvPr/>
        </p:nvSpPr>
        <p:spPr>
          <a:xfrm>
            <a:off x="8523038" y="5201526"/>
            <a:ext cx="1579112" cy="369332"/>
          </a:xfrm>
          <a:prstGeom prst="rect">
            <a:avLst/>
          </a:prstGeom>
          <a:noFill/>
        </p:spPr>
        <p:txBody>
          <a:bodyPr wrap="square">
            <a:spAutoFit/>
          </a:bodyPr>
          <a:lstStyle/>
          <a:p>
            <a:r>
              <a:rPr lang="es-ES" dirty="0">
                <a:latin typeface="Bernard MT Condensed" panose="02050806060905020404" pitchFamily="18" charset="0"/>
              </a:rPr>
              <a:t>7.</a:t>
            </a:r>
            <a:r>
              <a:rPr lang="es-ES" b="1" dirty="0">
                <a:latin typeface="Bernard MT Condensed" panose="02050806060905020404" pitchFamily="18" charset="0"/>
              </a:rPr>
              <a:t>Tolerancia</a:t>
            </a:r>
            <a:endParaRPr lang="es-CO" b="1" dirty="0">
              <a:latin typeface="Bernard MT Condensed" panose="02050806060905020404" pitchFamily="18" charset="0"/>
            </a:endParaRPr>
          </a:p>
        </p:txBody>
      </p:sp>
      <p:pic>
        <p:nvPicPr>
          <p:cNvPr id="12" name="Imagen 11">
            <a:extLst>
              <a:ext uri="{FF2B5EF4-FFF2-40B4-BE49-F238E27FC236}">
                <a16:creationId xmlns:a16="http://schemas.microsoft.com/office/drawing/2014/main" id="{8411F162-A7B3-D154-8D3D-131F97163DBD}"/>
              </a:ext>
            </a:extLst>
          </p:cNvPr>
          <p:cNvPicPr>
            <a:picLocks noChangeAspect="1"/>
          </p:cNvPicPr>
          <p:nvPr/>
        </p:nvPicPr>
        <p:blipFill>
          <a:blip r:embed="rId2"/>
          <a:stretch>
            <a:fillRect/>
          </a:stretch>
        </p:blipFill>
        <p:spPr>
          <a:xfrm>
            <a:off x="446630" y="3884155"/>
            <a:ext cx="1391970" cy="1490843"/>
          </a:xfrm>
          <a:prstGeom prst="rect">
            <a:avLst/>
          </a:prstGeom>
        </p:spPr>
      </p:pic>
      <p:pic>
        <p:nvPicPr>
          <p:cNvPr id="13" name="Picture 4" descr="▷ Imágenes de VALORES HUMANOS con mensajes para reflexionar | Imágenes  Totales">
            <a:extLst>
              <a:ext uri="{FF2B5EF4-FFF2-40B4-BE49-F238E27FC236}">
                <a16:creationId xmlns:a16="http://schemas.microsoft.com/office/drawing/2014/main" id="{558FD2F4-5A8F-7C84-6770-4FE5ACA0BE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380" y="3904851"/>
            <a:ext cx="1641604" cy="136800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Importancia de la Honestidad">
            <a:extLst>
              <a:ext uri="{FF2B5EF4-FFF2-40B4-BE49-F238E27FC236}">
                <a16:creationId xmlns:a16="http://schemas.microsoft.com/office/drawing/2014/main" id="{27D54F2B-BDF1-5CA6-6CBA-562F8C7980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5747" y="3912052"/>
            <a:ext cx="1709400" cy="12804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Honestidad Empresarial">
            <a:extLst>
              <a:ext uri="{FF2B5EF4-FFF2-40B4-BE49-F238E27FC236}">
                <a16:creationId xmlns:a16="http://schemas.microsoft.com/office/drawing/2014/main" id="{261ECAFE-B825-BD30-89E4-832ED4EF4F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3544" y="3884155"/>
            <a:ext cx="1737687" cy="130829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4" descr="BLOG SOBRE LA IMPORTANCIA DE LOS VALORES EN EL SER HUMANO EN LA ACTUALIDAD:  LA IMPORTANCIA DE LOS VALORES EN EL SER HUMANO EN LA ACTUALIDAD">
            <a:extLst>
              <a:ext uri="{FF2B5EF4-FFF2-40B4-BE49-F238E27FC236}">
                <a16:creationId xmlns:a16="http://schemas.microsoft.com/office/drawing/2014/main" id="{0161D5E0-A689-83C9-A893-64957A86040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4994" y="3969871"/>
            <a:ext cx="1554933" cy="119657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Valores Empresariales">
            <a:extLst>
              <a:ext uri="{FF2B5EF4-FFF2-40B4-BE49-F238E27FC236}">
                <a16:creationId xmlns:a16="http://schemas.microsoft.com/office/drawing/2014/main" id="{FFD17892-FAC2-8676-D0BD-9A216D64A46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1990" y="5566830"/>
            <a:ext cx="1688020" cy="125952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Resumen de UPNFM_INFORMATICA BASICA MRODAS">
            <a:extLst>
              <a:ext uri="{FF2B5EF4-FFF2-40B4-BE49-F238E27FC236}">
                <a16:creationId xmlns:a16="http://schemas.microsoft.com/office/drawing/2014/main" id="{518E5222-F875-580B-4537-90E15F71F11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57653" y="5535185"/>
            <a:ext cx="1579112" cy="1182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415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4E0BEE4-1E77-1C4C-F26D-0313AE87EE8A}"/>
              </a:ext>
            </a:extLst>
          </p:cNvPr>
          <p:cNvSpPr txBox="1"/>
          <p:nvPr/>
        </p:nvSpPr>
        <p:spPr>
          <a:xfrm>
            <a:off x="2698892" y="349488"/>
            <a:ext cx="5400392" cy="584775"/>
          </a:xfrm>
          <a:prstGeom prst="rect">
            <a:avLst/>
          </a:prstGeom>
          <a:noFill/>
        </p:spPr>
        <p:txBody>
          <a:bodyPr wrap="square">
            <a:spAutoFit/>
          </a:bodyPr>
          <a:lstStyle/>
          <a:p>
            <a:pPr algn="ctr"/>
            <a:r>
              <a:rPr lang="es-ES" sz="3200" b="1" dirty="0">
                <a:solidFill>
                  <a:schemeClr val="accent2"/>
                </a:solidFill>
                <a:latin typeface="Bernard MT Condensed" panose="02050806060905020404" pitchFamily="18" charset="0"/>
              </a:rPr>
              <a:t>COMPROMISO</a:t>
            </a:r>
            <a:endParaRPr lang="es-CO" sz="3200" b="1" dirty="0">
              <a:solidFill>
                <a:schemeClr val="accent2"/>
              </a:solidFill>
              <a:latin typeface="Bernard MT Condensed" panose="02050806060905020404" pitchFamily="18" charset="0"/>
            </a:endParaRPr>
          </a:p>
        </p:txBody>
      </p:sp>
      <p:sp>
        <p:nvSpPr>
          <p:cNvPr id="3" name="CuadroTexto 2">
            <a:extLst>
              <a:ext uri="{FF2B5EF4-FFF2-40B4-BE49-F238E27FC236}">
                <a16:creationId xmlns:a16="http://schemas.microsoft.com/office/drawing/2014/main" id="{851C8655-F3BF-576F-AAC5-6D48D44B4824}"/>
              </a:ext>
            </a:extLst>
          </p:cNvPr>
          <p:cNvSpPr txBox="1"/>
          <p:nvPr/>
        </p:nvSpPr>
        <p:spPr>
          <a:xfrm>
            <a:off x="457200" y="1171607"/>
            <a:ext cx="9364789" cy="3086038"/>
          </a:xfrm>
          <a:prstGeom prst="rect">
            <a:avLst/>
          </a:prstGeom>
          <a:noFill/>
        </p:spPr>
        <p:txBody>
          <a:bodyPr wrap="square">
            <a:spAutoFit/>
          </a:bodyPr>
          <a:lstStyle/>
          <a:p>
            <a:pPr marL="878840" marR="110490" indent="2540" algn="just">
              <a:lnSpc>
                <a:spcPct val="87000"/>
              </a:lnSpc>
              <a:spcBef>
                <a:spcPts val="1765"/>
              </a:spcBef>
              <a:spcAft>
                <a:spcPts val="0"/>
              </a:spcAft>
            </a:pPr>
            <a:r>
              <a:rPr lang="es-ES" sz="2400" dirty="0">
                <a:effectLst/>
                <a:latin typeface="Bernard MT Condensed" panose="02050806060905020404" pitchFamily="18" charset="0"/>
                <a:ea typeface="Arial" panose="020B0604020202020204" pitchFamily="34" charset="0"/>
                <a:cs typeface="Arial" panose="020B0604020202020204" pitchFamily="34" charset="0"/>
              </a:rPr>
              <a:t>Comprometerse</a:t>
            </a:r>
            <a:r>
              <a:rPr lang="es-ES" sz="2400" spc="105" dirty="0">
                <a:effectLst/>
                <a:latin typeface="Bernard MT Condensed" panose="02050806060905020404" pitchFamily="18" charset="0"/>
                <a:ea typeface="Arial" panose="020B0604020202020204" pitchFamily="34" charset="0"/>
                <a:cs typeface="Arial" panose="020B0604020202020204" pitchFamily="34" charset="0"/>
              </a:rPr>
              <a:t> </a:t>
            </a:r>
            <a:r>
              <a:rPr lang="es-ES" sz="2400" dirty="0">
                <a:effectLst/>
                <a:latin typeface="Bernard MT Condensed" panose="02050806060905020404" pitchFamily="18" charset="0"/>
                <a:ea typeface="Arial" panose="020B0604020202020204" pitchFamily="34" charset="0"/>
                <a:cs typeface="Arial" panose="020B0604020202020204" pitchFamily="34" charset="0"/>
              </a:rPr>
              <a:t>va</a:t>
            </a:r>
            <a:r>
              <a:rPr lang="es-ES" sz="2400" spc="-5" dirty="0">
                <a:effectLst/>
                <a:latin typeface="Bernard MT Condensed" panose="02050806060905020404" pitchFamily="18" charset="0"/>
                <a:ea typeface="Arial" panose="020B0604020202020204" pitchFamily="34" charset="0"/>
                <a:cs typeface="Arial" panose="020B0604020202020204" pitchFamily="34" charset="0"/>
              </a:rPr>
              <a:t> </a:t>
            </a:r>
            <a:r>
              <a:rPr lang="es-ES" sz="2400" dirty="0">
                <a:effectLst/>
                <a:latin typeface="Bernard MT Condensed" panose="02050806060905020404" pitchFamily="18" charset="0"/>
                <a:ea typeface="Arial" panose="020B0604020202020204" pitchFamily="34" charset="0"/>
                <a:cs typeface="Arial" panose="020B0604020202020204" pitchFamily="34" charset="0"/>
              </a:rPr>
              <a:t>mas</a:t>
            </a:r>
            <a:r>
              <a:rPr lang="es-ES" sz="2400" spc="25" dirty="0">
                <a:effectLst/>
                <a:latin typeface="Bernard MT Condensed" panose="02050806060905020404" pitchFamily="18" charset="0"/>
                <a:ea typeface="Arial" panose="020B0604020202020204" pitchFamily="34" charset="0"/>
                <a:cs typeface="Arial" panose="020B0604020202020204" pitchFamily="34" charset="0"/>
              </a:rPr>
              <a:t> </a:t>
            </a:r>
            <a:r>
              <a:rPr lang="es-ES" sz="2400" dirty="0">
                <a:effectLst/>
                <a:latin typeface="Bernard MT Condensed" panose="02050806060905020404" pitchFamily="18" charset="0"/>
                <a:ea typeface="Arial" panose="020B0604020202020204" pitchFamily="34" charset="0"/>
                <a:cs typeface="Arial" panose="020B0604020202020204" pitchFamily="34" charset="0"/>
              </a:rPr>
              <a:t>allá</a:t>
            </a:r>
            <a:r>
              <a:rPr lang="es-ES" sz="2400" spc="-25" dirty="0">
                <a:effectLst/>
                <a:latin typeface="Bernard MT Condensed" panose="02050806060905020404" pitchFamily="18" charset="0"/>
                <a:ea typeface="Arial" panose="020B0604020202020204" pitchFamily="34" charset="0"/>
                <a:cs typeface="Arial" panose="020B0604020202020204" pitchFamily="34" charset="0"/>
              </a:rPr>
              <a:t> </a:t>
            </a:r>
            <a:r>
              <a:rPr lang="es-ES" sz="2400" dirty="0">
                <a:effectLst/>
                <a:latin typeface="Bernard MT Condensed" panose="02050806060905020404" pitchFamily="18" charset="0"/>
                <a:ea typeface="Arial" panose="020B0604020202020204" pitchFamily="34" charset="0"/>
                <a:cs typeface="Arial" panose="020B0604020202020204" pitchFamily="34" charset="0"/>
              </a:rPr>
              <a:t>de</a:t>
            </a:r>
            <a:r>
              <a:rPr lang="es-ES" sz="2400" spc="30" dirty="0">
                <a:effectLst/>
                <a:latin typeface="Bernard MT Condensed" panose="02050806060905020404" pitchFamily="18" charset="0"/>
                <a:ea typeface="Arial" panose="020B0604020202020204" pitchFamily="34" charset="0"/>
                <a:cs typeface="Arial" panose="020B0604020202020204" pitchFamily="34" charset="0"/>
              </a:rPr>
              <a:t> </a:t>
            </a:r>
            <a:r>
              <a:rPr lang="es-ES" sz="2400" dirty="0">
                <a:effectLst/>
                <a:latin typeface="Bernard MT Condensed" panose="02050806060905020404" pitchFamily="18" charset="0"/>
                <a:ea typeface="Arial" panose="020B0604020202020204" pitchFamily="34" charset="0"/>
                <a:cs typeface="Arial" panose="020B0604020202020204" pitchFamily="34" charset="0"/>
              </a:rPr>
              <a:t>cumplir</a:t>
            </a:r>
            <a:r>
              <a:rPr lang="es-ES" sz="2400" spc="70" dirty="0">
                <a:effectLst/>
                <a:latin typeface="Bernard MT Condensed" panose="02050806060905020404" pitchFamily="18" charset="0"/>
                <a:ea typeface="Arial" panose="020B0604020202020204" pitchFamily="34" charset="0"/>
                <a:cs typeface="Arial" panose="020B0604020202020204" pitchFamily="34" charset="0"/>
              </a:rPr>
              <a:t> </a:t>
            </a:r>
            <a:r>
              <a:rPr lang="es-ES" sz="2400" dirty="0">
                <a:effectLst/>
                <a:latin typeface="Bernard MT Condensed" panose="02050806060905020404" pitchFamily="18" charset="0"/>
                <a:ea typeface="Arial" panose="020B0604020202020204" pitchFamily="34" charset="0"/>
                <a:cs typeface="Arial" panose="020B0604020202020204" pitchFamily="34" charset="0"/>
              </a:rPr>
              <a:t>con</a:t>
            </a:r>
            <a:r>
              <a:rPr lang="es-ES" sz="2400" spc="25" dirty="0">
                <a:effectLst/>
                <a:latin typeface="Bernard MT Condensed" panose="02050806060905020404" pitchFamily="18" charset="0"/>
                <a:ea typeface="Arial" panose="020B0604020202020204" pitchFamily="34" charset="0"/>
                <a:cs typeface="Arial" panose="020B0604020202020204" pitchFamily="34" charset="0"/>
              </a:rPr>
              <a:t> </a:t>
            </a:r>
            <a:r>
              <a:rPr lang="es-ES" sz="2400" dirty="0">
                <a:effectLst/>
                <a:latin typeface="Bernard MT Condensed" panose="02050806060905020404" pitchFamily="18" charset="0"/>
                <a:ea typeface="Arial" panose="020B0604020202020204" pitchFamily="34" charset="0"/>
                <a:cs typeface="Arial" panose="020B0604020202020204" pitchFamily="34" charset="0"/>
              </a:rPr>
              <a:t>una</a:t>
            </a:r>
            <a:r>
              <a:rPr lang="es-ES" sz="2400" spc="30" dirty="0">
                <a:effectLst/>
                <a:latin typeface="Bernard MT Condensed" panose="02050806060905020404" pitchFamily="18" charset="0"/>
                <a:ea typeface="Arial" panose="020B0604020202020204" pitchFamily="34" charset="0"/>
                <a:cs typeface="Arial" panose="020B0604020202020204" pitchFamily="34" charset="0"/>
              </a:rPr>
              <a:t> </a:t>
            </a:r>
            <a:r>
              <a:rPr lang="es-ES" sz="2400" dirty="0">
                <a:effectLst/>
                <a:latin typeface="Bernard MT Condensed" panose="02050806060905020404" pitchFamily="18" charset="0"/>
                <a:ea typeface="Arial" panose="020B0604020202020204" pitchFamily="34" charset="0"/>
                <a:cs typeface="Arial" panose="020B0604020202020204" pitchFamily="34" charset="0"/>
              </a:rPr>
              <a:t>obligación,</a:t>
            </a:r>
            <a:r>
              <a:rPr lang="es-ES" sz="2400" spc="110" dirty="0">
                <a:effectLst/>
                <a:latin typeface="Bernard MT Condensed" panose="02050806060905020404" pitchFamily="18" charset="0"/>
                <a:ea typeface="Arial" panose="020B0604020202020204" pitchFamily="34" charset="0"/>
                <a:cs typeface="Arial" panose="020B0604020202020204" pitchFamily="34" charset="0"/>
              </a:rPr>
              <a:t> </a:t>
            </a:r>
            <a:r>
              <a:rPr lang="es-ES" sz="2400" dirty="0">
                <a:effectLst/>
                <a:latin typeface="Bernard MT Condensed" panose="02050806060905020404" pitchFamily="18" charset="0"/>
                <a:ea typeface="Arial" panose="020B0604020202020204" pitchFamily="34" charset="0"/>
                <a:cs typeface="Arial" panose="020B0604020202020204" pitchFamily="34" charset="0"/>
              </a:rPr>
              <a:t>es</a:t>
            </a:r>
            <a:r>
              <a:rPr lang="es-ES" sz="2400" spc="5" dirty="0">
                <a:effectLst/>
                <a:latin typeface="Bernard MT Condensed" panose="02050806060905020404" pitchFamily="18" charset="0"/>
                <a:ea typeface="Arial" panose="020B0604020202020204" pitchFamily="34" charset="0"/>
                <a:cs typeface="Arial" panose="020B0604020202020204" pitchFamily="34" charset="0"/>
              </a:rPr>
              <a:t> </a:t>
            </a:r>
            <a:r>
              <a:rPr lang="es-ES" sz="2400" dirty="0">
                <a:effectLst/>
                <a:latin typeface="Bernard MT Condensed" panose="02050806060905020404" pitchFamily="18" charset="0"/>
                <a:ea typeface="Arial" panose="020B0604020202020204" pitchFamily="34" charset="0"/>
                <a:cs typeface="Arial" panose="020B0604020202020204" pitchFamily="34" charset="0"/>
              </a:rPr>
              <a:t>poner</a:t>
            </a:r>
            <a:r>
              <a:rPr lang="es-ES" sz="2400" spc="50" dirty="0">
                <a:effectLst/>
                <a:latin typeface="Bernard MT Condensed" panose="02050806060905020404" pitchFamily="18" charset="0"/>
                <a:ea typeface="Arial" panose="020B0604020202020204" pitchFamily="34" charset="0"/>
                <a:cs typeface="Arial" panose="020B0604020202020204" pitchFamily="34" charset="0"/>
              </a:rPr>
              <a:t> </a:t>
            </a:r>
            <a:r>
              <a:rPr lang="es-ES" sz="2400" dirty="0">
                <a:effectLst/>
                <a:latin typeface="Bernard MT Condensed" panose="02050806060905020404" pitchFamily="18" charset="0"/>
                <a:ea typeface="Arial" panose="020B0604020202020204" pitchFamily="34" charset="0"/>
                <a:cs typeface="Arial" panose="020B0604020202020204" pitchFamily="34" charset="0"/>
              </a:rPr>
              <a:t>en juego</a:t>
            </a:r>
            <a:r>
              <a:rPr lang="es-ES" sz="2400" spc="-350" dirty="0">
                <a:effectLst/>
                <a:latin typeface="Bernard MT Condensed" panose="02050806060905020404" pitchFamily="18" charset="0"/>
                <a:ea typeface="Arial" panose="020B0604020202020204" pitchFamily="34" charset="0"/>
                <a:cs typeface="Arial" panose="020B0604020202020204" pitchFamily="34" charset="0"/>
              </a:rPr>
              <a:t> </a:t>
            </a:r>
            <a:r>
              <a:rPr lang="es-ES" sz="2400" spc="-5" dirty="0">
                <a:effectLst/>
                <a:latin typeface="Bernard MT Condensed" panose="02050806060905020404" pitchFamily="18" charset="0"/>
                <a:ea typeface="Arial" panose="020B0604020202020204" pitchFamily="34" charset="0"/>
                <a:cs typeface="Arial" panose="020B0604020202020204" pitchFamily="34" charset="0"/>
              </a:rPr>
              <a:t>nuestro </a:t>
            </a:r>
            <a:r>
              <a:rPr lang="es-ES" sz="2400" dirty="0">
                <a:effectLst/>
                <a:latin typeface="Bernard MT Condensed" panose="02050806060905020404" pitchFamily="18" charset="0"/>
                <a:ea typeface="Arial" panose="020B0604020202020204" pitchFamily="34" charset="0"/>
                <a:cs typeface="Arial" panose="020B0604020202020204" pitchFamily="34" charset="0"/>
              </a:rPr>
              <a:t>Capacidades</a:t>
            </a:r>
            <a:r>
              <a:rPr lang="es-ES" sz="2400" spc="130" dirty="0">
                <a:effectLst/>
                <a:latin typeface="Bernard MT Condensed" panose="02050806060905020404" pitchFamily="18" charset="0"/>
                <a:ea typeface="Arial" panose="020B0604020202020204" pitchFamily="34" charset="0"/>
                <a:cs typeface="Arial" panose="020B0604020202020204" pitchFamily="34" charset="0"/>
              </a:rPr>
              <a:t> </a:t>
            </a:r>
            <a:r>
              <a:rPr lang="es-ES" sz="2400" dirty="0">
                <a:effectLst/>
                <a:latin typeface="Bernard MT Condensed" panose="02050806060905020404" pitchFamily="18" charset="0"/>
                <a:ea typeface="Arial" panose="020B0604020202020204" pitchFamily="34" charset="0"/>
                <a:cs typeface="Arial" panose="020B0604020202020204" pitchFamily="34" charset="0"/>
              </a:rPr>
              <a:t>para</a:t>
            </a:r>
            <a:r>
              <a:rPr lang="es-ES" sz="2400" spc="55" dirty="0">
                <a:effectLst/>
                <a:latin typeface="Bernard MT Condensed" panose="02050806060905020404" pitchFamily="18" charset="0"/>
                <a:ea typeface="Arial" panose="020B0604020202020204" pitchFamily="34" charset="0"/>
                <a:cs typeface="Arial" panose="020B0604020202020204" pitchFamily="34" charset="0"/>
              </a:rPr>
              <a:t> </a:t>
            </a:r>
            <a:r>
              <a:rPr lang="es-ES" sz="2400" dirty="0">
                <a:effectLst/>
                <a:latin typeface="Bernard MT Condensed" panose="02050806060905020404" pitchFamily="18" charset="0"/>
                <a:ea typeface="Arial" panose="020B0604020202020204" pitchFamily="34" charset="0"/>
                <a:cs typeface="Arial" panose="020B0604020202020204" pitchFamily="34" charset="0"/>
              </a:rPr>
              <a:t>sacar</a:t>
            </a:r>
            <a:r>
              <a:rPr lang="es-ES" sz="2400" spc="40" dirty="0">
                <a:effectLst/>
                <a:latin typeface="Bernard MT Condensed" panose="02050806060905020404" pitchFamily="18" charset="0"/>
                <a:ea typeface="Arial" panose="020B0604020202020204" pitchFamily="34" charset="0"/>
                <a:cs typeface="Arial" panose="020B0604020202020204" pitchFamily="34" charset="0"/>
              </a:rPr>
              <a:t> </a:t>
            </a:r>
            <a:r>
              <a:rPr lang="es-ES" sz="2400" dirty="0">
                <a:effectLst/>
                <a:latin typeface="Bernard MT Condensed" panose="02050806060905020404" pitchFamily="18" charset="0"/>
                <a:ea typeface="Arial" panose="020B0604020202020204" pitchFamily="34" charset="0"/>
                <a:cs typeface="Arial" panose="020B0604020202020204" pitchFamily="34" charset="0"/>
              </a:rPr>
              <a:t>adelante</a:t>
            </a:r>
            <a:r>
              <a:rPr lang="es-ES" sz="2400" spc="50" dirty="0">
                <a:effectLst/>
                <a:latin typeface="Bernard MT Condensed" panose="02050806060905020404" pitchFamily="18" charset="0"/>
                <a:ea typeface="Arial" panose="020B0604020202020204" pitchFamily="34" charset="0"/>
                <a:cs typeface="Arial" panose="020B0604020202020204" pitchFamily="34" charset="0"/>
              </a:rPr>
              <a:t> </a:t>
            </a:r>
            <a:r>
              <a:rPr lang="es-ES" sz="2400" spc="50" dirty="0">
                <a:latin typeface="Bernard MT Condensed" panose="02050806060905020404" pitchFamily="18" charset="0"/>
                <a:ea typeface="Arial" panose="020B0604020202020204" pitchFamily="34" charset="0"/>
                <a:cs typeface="Arial" panose="020B0604020202020204" pitchFamily="34" charset="0"/>
              </a:rPr>
              <a:t>t</a:t>
            </a:r>
            <a:r>
              <a:rPr lang="es-ES" sz="2400" dirty="0">
                <a:effectLst/>
                <a:latin typeface="Bernard MT Condensed" panose="02050806060905020404" pitchFamily="18" charset="0"/>
                <a:ea typeface="Arial" panose="020B0604020202020204" pitchFamily="34" charset="0"/>
                <a:cs typeface="Arial" panose="020B0604020202020204" pitchFamily="34" charset="0"/>
              </a:rPr>
              <a:t>odo</a:t>
            </a:r>
            <a:r>
              <a:rPr lang="es-ES" sz="2400" spc="-25" dirty="0">
                <a:effectLst/>
                <a:latin typeface="Bernard MT Condensed" panose="02050806060905020404" pitchFamily="18" charset="0"/>
                <a:ea typeface="Arial" panose="020B0604020202020204" pitchFamily="34" charset="0"/>
                <a:cs typeface="Arial" panose="020B0604020202020204" pitchFamily="34" charset="0"/>
              </a:rPr>
              <a:t> </a:t>
            </a:r>
            <a:r>
              <a:rPr lang="es-ES" sz="2400" dirty="0">
                <a:effectLst/>
                <a:latin typeface="Bernard MT Condensed" panose="02050806060905020404" pitchFamily="18" charset="0"/>
                <a:ea typeface="Arial" panose="020B0604020202020204" pitchFamily="34" charset="0"/>
                <a:cs typeface="Arial" panose="020B0604020202020204" pitchFamily="34" charset="0"/>
              </a:rPr>
              <a:t>aquello</a:t>
            </a:r>
            <a:r>
              <a:rPr lang="es-ES" sz="2400" spc="60" dirty="0">
                <a:effectLst/>
                <a:latin typeface="Bernard MT Condensed" panose="02050806060905020404" pitchFamily="18" charset="0"/>
                <a:ea typeface="Arial" panose="020B0604020202020204" pitchFamily="34" charset="0"/>
                <a:cs typeface="Arial" panose="020B0604020202020204" pitchFamily="34" charset="0"/>
              </a:rPr>
              <a:t> </a:t>
            </a:r>
            <a:r>
              <a:rPr lang="es-ES" sz="2400" dirty="0">
                <a:effectLst/>
                <a:latin typeface="Bernard MT Condensed" panose="02050806060905020404" pitchFamily="18" charset="0"/>
                <a:ea typeface="Arial" panose="020B0604020202020204" pitchFamily="34" charset="0"/>
                <a:cs typeface="Arial" panose="020B0604020202020204" pitchFamily="34" charset="0"/>
              </a:rPr>
              <a:t>que</a:t>
            </a:r>
            <a:r>
              <a:rPr lang="es-ES" sz="2400" spc="25" dirty="0">
                <a:effectLst/>
                <a:latin typeface="Bernard MT Condensed" panose="02050806060905020404" pitchFamily="18" charset="0"/>
                <a:ea typeface="Arial" panose="020B0604020202020204" pitchFamily="34" charset="0"/>
                <a:cs typeface="Arial" panose="020B0604020202020204" pitchFamily="34" charset="0"/>
              </a:rPr>
              <a:t> </a:t>
            </a:r>
            <a:r>
              <a:rPr lang="es-ES" sz="2400" dirty="0">
                <a:effectLst/>
                <a:latin typeface="Bernard MT Condensed" panose="02050806060905020404" pitchFamily="18" charset="0"/>
                <a:ea typeface="Arial" panose="020B0604020202020204" pitchFamily="34" charset="0"/>
                <a:cs typeface="Arial" panose="020B0604020202020204" pitchFamily="34" charset="0"/>
              </a:rPr>
              <a:t>se</a:t>
            </a:r>
            <a:r>
              <a:rPr lang="es-ES" sz="2400" spc="-25" dirty="0">
                <a:effectLst/>
                <a:latin typeface="Bernard MT Condensed" panose="02050806060905020404" pitchFamily="18" charset="0"/>
                <a:ea typeface="Arial" panose="020B0604020202020204" pitchFamily="34" charset="0"/>
                <a:cs typeface="Arial" panose="020B0604020202020204" pitchFamily="34" charset="0"/>
              </a:rPr>
              <a:t> </a:t>
            </a:r>
            <a:r>
              <a:rPr lang="es-ES" sz="2400" dirty="0">
                <a:effectLst/>
                <a:latin typeface="Bernard MT Condensed" panose="02050806060905020404" pitchFamily="18" charset="0"/>
                <a:ea typeface="Arial" panose="020B0604020202020204" pitchFamily="34" charset="0"/>
                <a:cs typeface="Arial" panose="020B0604020202020204" pitchFamily="34" charset="0"/>
              </a:rPr>
              <a:t>nos</a:t>
            </a:r>
            <a:r>
              <a:rPr lang="es-ES" sz="2400" spc="-40" dirty="0">
                <a:effectLst/>
                <a:latin typeface="Bernard MT Condensed" panose="02050806060905020404" pitchFamily="18" charset="0"/>
                <a:ea typeface="Arial" panose="020B0604020202020204" pitchFamily="34" charset="0"/>
                <a:cs typeface="Arial" panose="020B0604020202020204" pitchFamily="34" charset="0"/>
              </a:rPr>
              <a:t> </a:t>
            </a:r>
            <a:r>
              <a:rPr lang="es-ES" sz="2400" dirty="0">
                <a:effectLst/>
                <a:latin typeface="Bernard MT Condensed" panose="02050806060905020404" pitchFamily="18" charset="0"/>
                <a:ea typeface="Arial" panose="020B0604020202020204" pitchFamily="34" charset="0"/>
                <a:cs typeface="Arial" panose="020B0604020202020204" pitchFamily="34" charset="0"/>
              </a:rPr>
              <a:t>ha</a:t>
            </a:r>
            <a:r>
              <a:rPr lang="es-ES" sz="2400" spc="-5" dirty="0">
                <a:effectLst/>
                <a:latin typeface="Bernard MT Condensed" panose="02050806060905020404" pitchFamily="18" charset="0"/>
                <a:ea typeface="Arial" panose="020B0604020202020204" pitchFamily="34" charset="0"/>
                <a:cs typeface="Arial" panose="020B0604020202020204" pitchFamily="34" charset="0"/>
              </a:rPr>
              <a:t> </a:t>
            </a:r>
            <a:r>
              <a:rPr lang="es-ES" sz="2400" dirty="0">
                <a:effectLst/>
                <a:latin typeface="Bernard MT Condensed" panose="02050806060905020404" pitchFamily="18" charset="0"/>
                <a:ea typeface="Arial" panose="020B0604020202020204" pitchFamily="34" charset="0"/>
                <a:cs typeface="Arial" panose="020B0604020202020204" pitchFamily="34" charset="0"/>
              </a:rPr>
              <a:t>confiado.</a:t>
            </a:r>
            <a:endParaRPr lang="es-CO" sz="2400" dirty="0">
              <a:effectLst/>
              <a:latin typeface="Bernard MT Condensed" panose="02050806060905020404" pitchFamily="18" charset="0"/>
              <a:ea typeface="Arial" panose="020B0604020202020204" pitchFamily="34" charset="0"/>
              <a:cs typeface="Arial" panose="020B0604020202020204" pitchFamily="34" charset="0"/>
            </a:endParaRPr>
          </a:p>
          <a:p>
            <a:pPr algn="just">
              <a:spcBef>
                <a:spcPts val="15"/>
              </a:spcBef>
            </a:pPr>
            <a:r>
              <a:rPr lang="es-ES" sz="2400" dirty="0">
                <a:effectLst/>
                <a:latin typeface="Bernard MT Condensed" panose="02050806060905020404" pitchFamily="18" charset="0"/>
                <a:ea typeface="Arial" panose="020B0604020202020204" pitchFamily="34" charset="0"/>
                <a:cs typeface="Arial" panose="020B0604020202020204" pitchFamily="34" charset="0"/>
              </a:rPr>
              <a:t> </a:t>
            </a:r>
            <a:endParaRPr lang="es-CO" sz="2400" dirty="0">
              <a:effectLst/>
              <a:latin typeface="Bernard MT Condensed" panose="02050806060905020404" pitchFamily="18" charset="0"/>
              <a:ea typeface="Arial" panose="020B0604020202020204" pitchFamily="34" charset="0"/>
              <a:cs typeface="Arial" panose="020B0604020202020204" pitchFamily="34" charset="0"/>
            </a:endParaRPr>
          </a:p>
          <a:p>
            <a:pPr marL="878840" marR="112395" indent="3175" algn="just">
              <a:lnSpc>
                <a:spcPct val="115000"/>
              </a:lnSpc>
              <a:spcAft>
                <a:spcPts val="0"/>
              </a:spcAft>
            </a:pPr>
            <a:r>
              <a:rPr lang="es-ES" sz="2400" dirty="0">
                <a:effectLst/>
                <a:latin typeface="Bernard MT Condensed" panose="02050806060905020404" pitchFamily="18" charset="0"/>
                <a:ea typeface="Arial" panose="020B0604020202020204" pitchFamily="34" charset="0"/>
                <a:cs typeface="Arial" panose="020B0604020202020204" pitchFamily="34" charset="0"/>
              </a:rPr>
              <a:t>Soy consciente de la importancia de mi rol como servidor público y estoy en</a:t>
            </a:r>
            <a:r>
              <a:rPr lang="es-ES" sz="2400" spc="5" dirty="0">
                <a:effectLst/>
                <a:latin typeface="Bernard MT Condensed" panose="02050806060905020404" pitchFamily="18" charset="0"/>
                <a:ea typeface="Arial" panose="020B0604020202020204" pitchFamily="34" charset="0"/>
                <a:cs typeface="Arial" panose="020B0604020202020204" pitchFamily="34" charset="0"/>
              </a:rPr>
              <a:t> </a:t>
            </a:r>
            <a:r>
              <a:rPr lang="es-ES" sz="2400" dirty="0">
                <a:effectLst/>
                <a:latin typeface="Bernard MT Condensed" panose="02050806060905020404" pitchFamily="18" charset="0"/>
                <a:ea typeface="Arial" panose="020B0604020202020204" pitchFamily="34" charset="0"/>
                <a:cs typeface="Arial" panose="020B0604020202020204" pitchFamily="34" charset="0"/>
              </a:rPr>
              <a:t>disposición permanente para comprender</a:t>
            </a:r>
            <a:r>
              <a:rPr lang="es-ES" sz="2400" spc="5" dirty="0">
                <a:effectLst/>
                <a:latin typeface="Bernard MT Condensed" panose="02050806060905020404" pitchFamily="18" charset="0"/>
                <a:ea typeface="Arial" panose="020B0604020202020204" pitchFamily="34" charset="0"/>
                <a:cs typeface="Arial" panose="020B0604020202020204" pitchFamily="34" charset="0"/>
              </a:rPr>
              <a:t> </a:t>
            </a:r>
            <a:r>
              <a:rPr lang="es-ES" sz="2400" dirty="0">
                <a:effectLst/>
                <a:latin typeface="Bernard MT Condensed" panose="02050806060905020404" pitchFamily="18" charset="0"/>
                <a:ea typeface="Arial" panose="020B0604020202020204" pitchFamily="34" charset="0"/>
                <a:cs typeface="Arial" panose="020B0604020202020204" pitchFamily="34" charset="0"/>
              </a:rPr>
              <a:t>y resolver</a:t>
            </a:r>
            <a:r>
              <a:rPr lang="es-ES" sz="2400" spc="5" dirty="0">
                <a:effectLst/>
                <a:latin typeface="Bernard MT Condensed" panose="02050806060905020404" pitchFamily="18" charset="0"/>
                <a:ea typeface="Arial" panose="020B0604020202020204" pitchFamily="34" charset="0"/>
                <a:cs typeface="Arial" panose="020B0604020202020204" pitchFamily="34" charset="0"/>
              </a:rPr>
              <a:t> </a:t>
            </a:r>
            <a:r>
              <a:rPr lang="es-ES" sz="2400" dirty="0">
                <a:effectLst/>
                <a:latin typeface="Bernard MT Condensed" panose="02050806060905020404" pitchFamily="18" charset="0"/>
                <a:ea typeface="Arial" panose="020B0604020202020204" pitchFamily="34" charset="0"/>
                <a:cs typeface="Arial" panose="020B0604020202020204" pitchFamily="34" charset="0"/>
              </a:rPr>
              <a:t>las necesidades de las</a:t>
            </a:r>
            <a:r>
              <a:rPr lang="es-ES" sz="2400" spc="5" dirty="0">
                <a:effectLst/>
                <a:latin typeface="Bernard MT Condensed" panose="02050806060905020404" pitchFamily="18" charset="0"/>
                <a:ea typeface="Arial" panose="020B0604020202020204" pitchFamily="34" charset="0"/>
                <a:cs typeface="Arial" panose="020B0604020202020204" pitchFamily="34" charset="0"/>
              </a:rPr>
              <a:t> </a:t>
            </a:r>
            <a:r>
              <a:rPr lang="es-ES" sz="2400" dirty="0">
                <a:effectLst/>
                <a:latin typeface="Bernard MT Condensed" panose="02050806060905020404" pitchFamily="18" charset="0"/>
                <a:ea typeface="Arial" panose="020B0604020202020204" pitchFamily="34" charset="0"/>
                <a:cs typeface="Arial" panose="020B0604020202020204" pitchFamily="34" charset="0"/>
              </a:rPr>
              <a:t>personas con las que me relaciono en mis labores cotidianas, buscando siempre</a:t>
            </a:r>
            <a:r>
              <a:rPr lang="es-ES" sz="2400" spc="5" dirty="0">
                <a:effectLst/>
                <a:latin typeface="Bernard MT Condensed" panose="02050806060905020404" pitchFamily="18" charset="0"/>
                <a:ea typeface="Arial" panose="020B0604020202020204" pitchFamily="34" charset="0"/>
                <a:cs typeface="Arial" panose="020B0604020202020204" pitchFamily="34" charset="0"/>
              </a:rPr>
              <a:t> </a:t>
            </a:r>
            <a:r>
              <a:rPr lang="es-ES" sz="2400" dirty="0">
                <a:effectLst/>
                <a:latin typeface="Bernard MT Condensed" panose="02050806060905020404" pitchFamily="18" charset="0"/>
                <a:ea typeface="Arial" panose="020B0604020202020204" pitchFamily="34" charset="0"/>
                <a:cs typeface="Arial" panose="020B0604020202020204" pitchFamily="34" charset="0"/>
              </a:rPr>
              <a:t>mejorar</a:t>
            </a:r>
            <a:r>
              <a:rPr lang="es-ES" sz="2400" spc="130" dirty="0">
                <a:effectLst/>
                <a:latin typeface="Bernard MT Condensed" panose="02050806060905020404" pitchFamily="18" charset="0"/>
                <a:ea typeface="Arial" panose="020B0604020202020204" pitchFamily="34" charset="0"/>
                <a:cs typeface="Arial" panose="020B0604020202020204" pitchFamily="34" charset="0"/>
              </a:rPr>
              <a:t> </a:t>
            </a:r>
            <a:r>
              <a:rPr lang="es-ES" sz="2400" dirty="0">
                <a:effectLst/>
                <a:latin typeface="Bernard MT Condensed" panose="02050806060905020404" pitchFamily="18" charset="0"/>
                <a:ea typeface="Arial" panose="020B0604020202020204" pitchFamily="34" charset="0"/>
                <a:cs typeface="Arial" panose="020B0604020202020204" pitchFamily="34" charset="0"/>
              </a:rPr>
              <a:t>su</a:t>
            </a:r>
            <a:r>
              <a:rPr lang="es-ES" sz="2400" spc="-25" dirty="0">
                <a:effectLst/>
                <a:latin typeface="Bernard MT Condensed" panose="02050806060905020404" pitchFamily="18" charset="0"/>
                <a:ea typeface="Arial" panose="020B0604020202020204" pitchFamily="34" charset="0"/>
                <a:cs typeface="Arial" panose="020B0604020202020204" pitchFamily="34" charset="0"/>
              </a:rPr>
              <a:t> </a:t>
            </a:r>
            <a:r>
              <a:rPr lang="es-ES" sz="2400" dirty="0">
                <a:effectLst/>
                <a:latin typeface="Bernard MT Condensed" panose="02050806060905020404" pitchFamily="18" charset="0"/>
                <a:ea typeface="Arial" panose="020B0604020202020204" pitchFamily="34" charset="0"/>
                <a:cs typeface="Arial" panose="020B0604020202020204" pitchFamily="34" charset="0"/>
              </a:rPr>
              <a:t>bienestar.</a:t>
            </a:r>
            <a:endParaRPr lang="es-CO" sz="2400" dirty="0">
              <a:effectLst/>
              <a:latin typeface="Bernard MT Condensed" panose="02050806060905020404" pitchFamily="18" charset="0"/>
              <a:ea typeface="Arial" panose="020B0604020202020204" pitchFamily="34" charset="0"/>
              <a:cs typeface="Arial" panose="020B0604020202020204" pitchFamily="34" charset="0"/>
            </a:endParaRPr>
          </a:p>
        </p:txBody>
      </p:sp>
      <p:pic>
        <p:nvPicPr>
          <p:cNvPr id="4" name="Picture 2" descr="Las empresas que crecen desde el compromiso social | Pymes">
            <a:extLst>
              <a:ext uri="{FF2B5EF4-FFF2-40B4-BE49-F238E27FC236}">
                <a16:creationId xmlns:a16="http://schemas.microsoft.com/office/drawing/2014/main" id="{1C6B105D-055C-3039-E0DF-9272D9FA45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3471" y="4106702"/>
            <a:ext cx="4467593" cy="2501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742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88E1580-5EF1-B552-61D3-2985BE9FD222}"/>
              </a:ext>
            </a:extLst>
          </p:cNvPr>
          <p:cNvSpPr txBox="1"/>
          <p:nvPr/>
        </p:nvSpPr>
        <p:spPr>
          <a:xfrm>
            <a:off x="2808837" y="367595"/>
            <a:ext cx="5400392" cy="769441"/>
          </a:xfrm>
          <a:prstGeom prst="rect">
            <a:avLst/>
          </a:prstGeom>
          <a:noFill/>
        </p:spPr>
        <p:txBody>
          <a:bodyPr wrap="square">
            <a:spAutoFit/>
          </a:bodyPr>
          <a:lstStyle/>
          <a:p>
            <a:pPr algn="ctr"/>
            <a:r>
              <a:rPr lang="es-ES" sz="4400" b="1" dirty="0">
                <a:solidFill>
                  <a:schemeClr val="accent2"/>
                </a:solidFill>
                <a:latin typeface="Bernard MT Condensed" panose="02050806060905020404" pitchFamily="18" charset="0"/>
              </a:rPr>
              <a:t>DILIGENCIA</a:t>
            </a:r>
            <a:endParaRPr lang="es-CO" sz="4400" b="1" dirty="0">
              <a:solidFill>
                <a:schemeClr val="accent2"/>
              </a:solidFill>
              <a:latin typeface="Bernard MT Condensed" panose="02050806060905020404" pitchFamily="18" charset="0"/>
            </a:endParaRPr>
          </a:p>
        </p:txBody>
      </p:sp>
      <p:sp>
        <p:nvSpPr>
          <p:cNvPr id="4" name="CuadroTexto 3">
            <a:extLst>
              <a:ext uri="{FF2B5EF4-FFF2-40B4-BE49-F238E27FC236}">
                <a16:creationId xmlns:a16="http://schemas.microsoft.com/office/drawing/2014/main" id="{A12DA089-6938-76E7-EF2E-9900AE8796DD}"/>
              </a:ext>
            </a:extLst>
          </p:cNvPr>
          <p:cNvSpPr txBox="1"/>
          <p:nvPr/>
        </p:nvSpPr>
        <p:spPr>
          <a:xfrm>
            <a:off x="321397" y="1175402"/>
            <a:ext cx="5187636" cy="4507196"/>
          </a:xfrm>
          <a:prstGeom prst="rect">
            <a:avLst/>
          </a:prstGeom>
          <a:noFill/>
        </p:spPr>
        <p:txBody>
          <a:bodyPr wrap="square">
            <a:spAutoFit/>
          </a:bodyPr>
          <a:lstStyle/>
          <a:p>
            <a:pPr marL="878840" marR="99695" indent="1905" algn="just">
              <a:lnSpc>
                <a:spcPct val="115000"/>
              </a:lnSpc>
              <a:spcBef>
                <a:spcPts val="460"/>
              </a:spcBef>
              <a:spcAft>
                <a:spcPts val="0"/>
              </a:spcAft>
            </a:pPr>
            <a:r>
              <a:rPr lang="es-ES" sz="2800" dirty="0">
                <a:effectLst/>
                <a:latin typeface="Bernard MT Condensed" panose="02050806060905020404" pitchFamily="18" charset="0"/>
                <a:ea typeface="Arial" panose="020B0604020202020204" pitchFamily="34" charset="0"/>
              </a:rPr>
              <a:t>Es el hecho de cumplir con los deberes funciones y responsabilidades asignadas</a:t>
            </a:r>
            <a:r>
              <a:rPr lang="es-ES" sz="2800" spc="5" dirty="0">
                <a:effectLst/>
                <a:latin typeface="Bernard MT Condensed" panose="02050806060905020404" pitchFamily="18" charset="0"/>
                <a:ea typeface="Arial" panose="020B0604020202020204" pitchFamily="34" charset="0"/>
              </a:rPr>
              <a:t> </a:t>
            </a:r>
            <a:r>
              <a:rPr lang="es-ES" sz="2800" dirty="0">
                <a:effectLst/>
                <a:latin typeface="Bernard MT Condensed" panose="02050806060905020404" pitchFamily="18" charset="0"/>
                <a:ea typeface="Arial" panose="020B0604020202020204" pitchFamily="34" charset="0"/>
              </a:rPr>
              <a:t>a mi cargo</a:t>
            </a:r>
            <a:r>
              <a:rPr lang="es-ES" sz="2800" spc="5" dirty="0">
                <a:effectLst/>
                <a:latin typeface="Bernard MT Condensed" panose="02050806060905020404" pitchFamily="18" charset="0"/>
                <a:ea typeface="Arial" panose="020B0604020202020204" pitchFamily="34" charset="0"/>
              </a:rPr>
              <a:t> </a:t>
            </a:r>
            <a:r>
              <a:rPr lang="es-ES" sz="2800" dirty="0">
                <a:effectLst/>
                <a:latin typeface="Bernard MT Condensed" panose="02050806060905020404" pitchFamily="18" charset="0"/>
                <a:ea typeface="Arial" panose="020B0604020202020204" pitchFamily="34" charset="0"/>
              </a:rPr>
              <a:t>de la mejor manera</a:t>
            </a:r>
            <a:r>
              <a:rPr lang="es-ES" sz="2800" spc="345" dirty="0">
                <a:effectLst/>
                <a:latin typeface="Bernard MT Condensed" panose="02050806060905020404" pitchFamily="18" charset="0"/>
                <a:ea typeface="Arial" panose="020B0604020202020204" pitchFamily="34" charset="0"/>
              </a:rPr>
              <a:t> </a:t>
            </a:r>
            <a:r>
              <a:rPr lang="es-ES" sz="2800" dirty="0">
                <a:effectLst/>
                <a:latin typeface="Bernard MT Condensed" panose="02050806060905020404" pitchFamily="18" charset="0"/>
                <a:ea typeface="Arial" panose="020B0604020202020204" pitchFamily="34" charset="0"/>
              </a:rPr>
              <a:t>posible</a:t>
            </a:r>
            <a:r>
              <a:rPr lang="es-ES" sz="2800" spc="345" dirty="0">
                <a:effectLst/>
                <a:latin typeface="Bernard MT Condensed" panose="02050806060905020404" pitchFamily="18" charset="0"/>
                <a:ea typeface="Arial" panose="020B0604020202020204" pitchFamily="34" charset="0"/>
              </a:rPr>
              <a:t> </a:t>
            </a:r>
            <a:r>
              <a:rPr lang="es-ES" sz="2800" i="1" dirty="0">
                <a:effectLst/>
                <a:latin typeface="Bernard MT Condensed" panose="02050806060905020404" pitchFamily="18" charset="0"/>
                <a:ea typeface="Arial" panose="020B0604020202020204" pitchFamily="34" charset="0"/>
              </a:rPr>
              <a:t>con</a:t>
            </a:r>
            <a:r>
              <a:rPr lang="es-ES" sz="2800" i="1" spc="350" dirty="0">
                <a:effectLst/>
                <a:latin typeface="Bernard MT Condensed" panose="02050806060905020404" pitchFamily="18" charset="0"/>
                <a:ea typeface="Arial" panose="020B0604020202020204" pitchFamily="34" charset="0"/>
              </a:rPr>
              <a:t> </a:t>
            </a:r>
            <a:r>
              <a:rPr lang="es-ES" sz="2800" dirty="0">
                <a:effectLst/>
                <a:latin typeface="Bernard MT Condensed" panose="02050806060905020404" pitchFamily="18" charset="0"/>
                <a:ea typeface="Arial" panose="020B0604020202020204" pitchFamily="34" charset="0"/>
              </a:rPr>
              <a:t>atención, prontitud, destreza</a:t>
            </a:r>
            <a:r>
              <a:rPr lang="es-ES" sz="2800" spc="345" dirty="0">
                <a:effectLst/>
                <a:latin typeface="Bernard MT Condensed" panose="02050806060905020404" pitchFamily="18" charset="0"/>
                <a:ea typeface="Arial" panose="020B0604020202020204" pitchFamily="34" charset="0"/>
              </a:rPr>
              <a:t> y </a:t>
            </a:r>
            <a:r>
              <a:rPr lang="es-ES" sz="2800" spc="-5" dirty="0">
                <a:effectLst/>
                <a:latin typeface="Bernard MT Condensed" panose="02050806060905020404" pitchFamily="18" charset="0"/>
                <a:ea typeface="Arial" panose="020B0604020202020204" pitchFamily="34" charset="0"/>
              </a:rPr>
              <a:t>eficiencia,</a:t>
            </a:r>
            <a:r>
              <a:rPr lang="es-ES" sz="2800" spc="55" dirty="0">
                <a:effectLst/>
                <a:latin typeface="Bernard MT Condensed" panose="02050806060905020404" pitchFamily="18" charset="0"/>
                <a:ea typeface="Arial" panose="020B0604020202020204" pitchFamily="34" charset="0"/>
              </a:rPr>
              <a:t> </a:t>
            </a:r>
            <a:r>
              <a:rPr lang="es-ES" sz="2800" spc="-5" dirty="0">
                <a:effectLst/>
                <a:latin typeface="Bernard MT Condensed" panose="02050806060905020404" pitchFamily="18" charset="0"/>
                <a:ea typeface="Arial" panose="020B0604020202020204" pitchFamily="34" charset="0"/>
              </a:rPr>
              <a:t>para</a:t>
            </a:r>
            <a:r>
              <a:rPr lang="es-ES" sz="2800" spc="15" dirty="0">
                <a:effectLst/>
                <a:latin typeface="Bernard MT Condensed" panose="02050806060905020404" pitchFamily="18" charset="0"/>
                <a:ea typeface="Arial" panose="020B0604020202020204" pitchFamily="34" charset="0"/>
              </a:rPr>
              <a:t> </a:t>
            </a:r>
            <a:r>
              <a:rPr lang="es-ES" sz="2800" spc="-5" dirty="0">
                <a:effectLst/>
                <a:latin typeface="Bernard MT Condensed" panose="02050806060905020404" pitchFamily="18" charset="0"/>
                <a:ea typeface="Arial" panose="020B0604020202020204" pitchFamily="34" charset="0"/>
              </a:rPr>
              <a:t>así</a:t>
            </a:r>
            <a:r>
              <a:rPr lang="es-ES" sz="2800" spc="100" dirty="0">
                <a:effectLst/>
                <a:latin typeface="Bernard MT Condensed" panose="02050806060905020404" pitchFamily="18" charset="0"/>
                <a:ea typeface="Arial" panose="020B0604020202020204" pitchFamily="34" charset="0"/>
              </a:rPr>
              <a:t> </a:t>
            </a:r>
            <a:r>
              <a:rPr lang="es-ES" sz="2800" spc="-5" dirty="0">
                <a:effectLst/>
                <a:latin typeface="Bernard MT Condensed" panose="02050806060905020404" pitchFamily="18" charset="0"/>
                <a:ea typeface="Arial" panose="020B0604020202020204" pitchFamily="34" charset="0"/>
              </a:rPr>
              <a:t>optimizar</a:t>
            </a:r>
            <a:r>
              <a:rPr lang="es-ES" sz="2800" spc="205" dirty="0">
                <a:effectLst/>
                <a:latin typeface="Bernard MT Condensed" panose="02050806060905020404" pitchFamily="18" charset="0"/>
                <a:ea typeface="Arial" panose="020B0604020202020204" pitchFamily="34" charset="0"/>
              </a:rPr>
              <a:t> </a:t>
            </a:r>
            <a:r>
              <a:rPr lang="es-ES" sz="2800" spc="-5" dirty="0">
                <a:effectLst/>
                <a:latin typeface="Bernard MT Condensed" panose="02050806060905020404" pitchFamily="18" charset="0"/>
                <a:ea typeface="Arial" panose="020B0604020202020204" pitchFamily="34" charset="0"/>
              </a:rPr>
              <a:t>el</a:t>
            </a:r>
            <a:r>
              <a:rPr lang="es-ES" sz="2800" spc="35" dirty="0">
                <a:effectLst/>
                <a:latin typeface="Bernard MT Condensed" panose="02050806060905020404" pitchFamily="18" charset="0"/>
                <a:ea typeface="Arial" panose="020B0604020202020204" pitchFamily="34" charset="0"/>
              </a:rPr>
              <a:t> </a:t>
            </a:r>
            <a:r>
              <a:rPr lang="es-ES" sz="2800" spc="-5" dirty="0">
                <a:effectLst/>
                <a:latin typeface="Bernard MT Condensed" panose="02050806060905020404" pitchFamily="18" charset="0"/>
                <a:ea typeface="Arial" panose="020B0604020202020204" pitchFamily="34" charset="0"/>
              </a:rPr>
              <a:t>uso</a:t>
            </a:r>
            <a:r>
              <a:rPr lang="es-ES" sz="2800" spc="100" dirty="0">
                <a:effectLst/>
                <a:latin typeface="Bernard MT Condensed" panose="02050806060905020404" pitchFamily="18" charset="0"/>
                <a:ea typeface="Arial" panose="020B0604020202020204" pitchFamily="34" charset="0"/>
              </a:rPr>
              <a:t> </a:t>
            </a:r>
            <a:r>
              <a:rPr lang="es-ES" sz="2800" spc="-5" dirty="0">
                <a:effectLst/>
                <a:latin typeface="Bernard MT Condensed" panose="02050806060905020404" pitchFamily="18" charset="0"/>
                <a:ea typeface="Arial" panose="020B0604020202020204" pitchFamily="34" charset="0"/>
              </a:rPr>
              <a:t>de</a:t>
            </a:r>
            <a:r>
              <a:rPr lang="es-ES" sz="2800" dirty="0">
                <a:effectLst/>
                <a:latin typeface="Bernard MT Condensed" panose="02050806060905020404" pitchFamily="18" charset="0"/>
                <a:ea typeface="Arial" panose="020B0604020202020204" pitchFamily="34" charset="0"/>
              </a:rPr>
              <a:t> los</a:t>
            </a:r>
            <a:r>
              <a:rPr lang="es-ES" sz="2800" spc="45" dirty="0">
                <a:effectLst/>
                <a:latin typeface="Bernard MT Condensed" panose="02050806060905020404" pitchFamily="18" charset="0"/>
                <a:ea typeface="Arial" panose="020B0604020202020204" pitchFamily="34" charset="0"/>
              </a:rPr>
              <a:t> </a:t>
            </a:r>
            <a:r>
              <a:rPr lang="es-ES" sz="2800" dirty="0">
                <a:effectLst/>
                <a:latin typeface="Bernard MT Condensed" panose="02050806060905020404" pitchFamily="18" charset="0"/>
                <a:ea typeface="Arial" panose="020B0604020202020204" pitchFamily="34" charset="0"/>
              </a:rPr>
              <a:t>recursos</a:t>
            </a:r>
            <a:r>
              <a:rPr lang="es-ES" sz="2800" spc="120" dirty="0">
                <a:effectLst/>
                <a:latin typeface="Bernard MT Condensed" panose="02050806060905020404" pitchFamily="18" charset="0"/>
                <a:ea typeface="Arial" panose="020B0604020202020204" pitchFamily="34" charset="0"/>
              </a:rPr>
              <a:t> </a:t>
            </a:r>
            <a:r>
              <a:rPr lang="es-ES" sz="2800" dirty="0">
                <a:effectLst/>
                <a:latin typeface="Bernard MT Condensed" panose="02050806060905020404" pitchFamily="18" charset="0"/>
                <a:ea typeface="Arial" panose="020B0604020202020204" pitchFamily="34" charset="0"/>
              </a:rPr>
              <a:t>del</a:t>
            </a:r>
            <a:r>
              <a:rPr lang="es-ES" sz="2800" spc="65" dirty="0">
                <a:effectLst/>
                <a:latin typeface="Bernard MT Condensed" panose="02050806060905020404" pitchFamily="18" charset="0"/>
                <a:ea typeface="Arial" panose="020B0604020202020204" pitchFamily="34" charset="0"/>
              </a:rPr>
              <a:t> </a:t>
            </a:r>
            <a:r>
              <a:rPr lang="es-ES" sz="2800" dirty="0">
                <a:effectLst/>
                <a:latin typeface="Bernard MT Condensed" panose="02050806060905020404" pitchFamily="18" charset="0"/>
                <a:ea typeface="Arial" panose="020B0604020202020204" pitchFamily="34" charset="0"/>
              </a:rPr>
              <a:t>Estado.</a:t>
            </a:r>
            <a:endParaRPr lang="es-CO" sz="2800" dirty="0">
              <a:effectLst/>
              <a:latin typeface="Bernard MT Condensed" panose="02050806060905020404" pitchFamily="18" charset="0"/>
              <a:ea typeface="Arial" panose="020B0604020202020204" pitchFamily="34" charset="0"/>
            </a:endParaRPr>
          </a:p>
        </p:txBody>
      </p:sp>
      <p:pic>
        <p:nvPicPr>
          <p:cNvPr id="5" name="Picture 2" descr="Debida Diligencia: Definición y significado | Capital.com">
            <a:extLst>
              <a:ext uri="{FF2B5EF4-FFF2-40B4-BE49-F238E27FC236}">
                <a16:creationId xmlns:a16="http://schemas.microsoft.com/office/drawing/2014/main" id="{C440033C-0DE7-022E-1A47-CF2ADB1ACB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1958" y="2102627"/>
            <a:ext cx="4559929" cy="3415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354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5C1E236-21A0-F080-E5C1-3C4527528574}"/>
              </a:ext>
            </a:extLst>
          </p:cNvPr>
          <p:cNvSpPr txBox="1"/>
          <p:nvPr/>
        </p:nvSpPr>
        <p:spPr>
          <a:xfrm>
            <a:off x="2639683" y="251180"/>
            <a:ext cx="7642877" cy="1446550"/>
          </a:xfrm>
          <a:prstGeom prst="rect">
            <a:avLst/>
          </a:prstGeom>
          <a:noFill/>
        </p:spPr>
        <p:txBody>
          <a:bodyPr wrap="square">
            <a:spAutoFit/>
          </a:bodyPr>
          <a:lstStyle/>
          <a:p>
            <a:pPr algn="ctr"/>
            <a:r>
              <a:rPr lang="es-ES" sz="8800" b="1" dirty="0">
                <a:solidFill>
                  <a:schemeClr val="accent2"/>
                </a:solidFill>
                <a:latin typeface="Bernard MT Condensed" panose="02050806060905020404" pitchFamily="18" charset="0"/>
              </a:rPr>
              <a:t>HONESTIDAD</a:t>
            </a:r>
            <a:endParaRPr lang="es-CO" sz="8800" b="1" dirty="0">
              <a:solidFill>
                <a:schemeClr val="accent2"/>
              </a:solidFill>
              <a:latin typeface="Bernard MT Condensed" panose="02050806060905020404" pitchFamily="18" charset="0"/>
            </a:endParaRPr>
          </a:p>
        </p:txBody>
      </p:sp>
      <p:pic>
        <p:nvPicPr>
          <p:cNvPr id="3" name="Picture 2" descr="Principios y Valores ético-emprendedores: LA HONESTIDAD | Sistemas de  Capacitación Emprendedora">
            <a:extLst>
              <a:ext uri="{FF2B5EF4-FFF2-40B4-BE49-F238E27FC236}">
                <a16:creationId xmlns:a16="http://schemas.microsoft.com/office/drawing/2014/main" id="{7D3B6D4D-E7B8-2665-A023-B28A35947A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596" y="1427288"/>
            <a:ext cx="4115692" cy="4115692"/>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FFD1AA73-233B-BAE4-FD92-35D1D977ACA3}"/>
              </a:ext>
            </a:extLst>
          </p:cNvPr>
          <p:cNvSpPr txBox="1"/>
          <p:nvPr/>
        </p:nvSpPr>
        <p:spPr>
          <a:xfrm>
            <a:off x="4977442" y="2359767"/>
            <a:ext cx="6400800" cy="2896755"/>
          </a:xfrm>
          <a:prstGeom prst="rect">
            <a:avLst/>
          </a:prstGeom>
          <a:noFill/>
        </p:spPr>
        <p:txBody>
          <a:bodyPr wrap="square">
            <a:spAutoFit/>
          </a:bodyPr>
          <a:lstStyle/>
          <a:p>
            <a:pPr marL="814705" marR="153035" indent="-1905" algn="just">
              <a:lnSpc>
                <a:spcPct val="110000"/>
              </a:lnSpc>
              <a:spcBef>
                <a:spcPts val="1610"/>
              </a:spcBef>
              <a:spcAft>
                <a:spcPts val="0"/>
              </a:spcAft>
            </a:pPr>
            <a:r>
              <a:rPr lang="es-ES" sz="2800" dirty="0">
                <a:effectLst/>
                <a:latin typeface="Bernard MT Condensed" panose="02050806060905020404" pitchFamily="18" charset="0"/>
                <a:ea typeface="Arial" panose="020B0604020202020204" pitchFamily="34" charset="0"/>
              </a:rPr>
              <a:t>Las actuaciones del servidor público, deberán realizarse sobre la base de le</a:t>
            </a:r>
            <a:r>
              <a:rPr lang="es-ES" sz="2800" spc="5" dirty="0">
                <a:effectLst/>
                <a:latin typeface="Bernard MT Condensed" panose="02050806060905020404" pitchFamily="18" charset="0"/>
                <a:ea typeface="Arial" panose="020B0604020202020204" pitchFamily="34" charset="0"/>
              </a:rPr>
              <a:t> </a:t>
            </a:r>
            <a:r>
              <a:rPr lang="es-ES" sz="2800" dirty="0">
                <a:effectLst/>
                <a:latin typeface="Bernard MT Condensed" panose="02050806060905020404" pitchFamily="18" charset="0"/>
                <a:ea typeface="Arial" panose="020B0604020202020204" pitchFamily="34" charset="0"/>
              </a:rPr>
              <a:t>verdad, cumpliendo sus deberes y obligaciones de manera transparen</a:t>
            </a:r>
            <a:r>
              <a:rPr lang="es-ES" sz="2800" dirty="0">
                <a:latin typeface="Bernard MT Condensed" panose="02050806060905020404" pitchFamily="18" charset="0"/>
                <a:ea typeface="Arial" panose="020B0604020202020204" pitchFamily="34" charset="0"/>
              </a:rPr>
              <a:t>t</a:t>
            </a:r>
            <a:r>
              <a:rPr lang="es-ES" sz="2800" dirty="0">
                <a:effectLst/>
                <a:latin typeface="Bernard MT Condensed" panose="02050806060905020404" pitchFamily="18" charset="0"/>
                <a:ea typeface="Arial" panose="020B0604020202020204" pitchFamily="34" charset="0"/>
              </a:rPr>
              <a:t>e y</a:t>
            </a:r>
            <a:r>
              <a:rPr lang="es-ES" sz="2800" spc="5" dirty="0">
                <a:effectLst/>
                <a:latin typeface="Bernard MT Condensed" panose="02050806060905020404" pitchFamily="18" charset="0"/>
                <a:ea typeface="Arial" panose="020B0604020202020204" pitchFamily="34" charset="0"/>
              </a:rPr>
              <a:t> </a:t>
            </a:r>
            <a:r>
              <a:rPr lang="es-ES" sz="2800" dirty="0">
                <a:effectLst/>
                <a:latin typeface="Bernard MT Condensed" panose="02050806060905020404" pitchFamily="18" charset="0"/>
                <a:ea typeface="Arial" panose="020B0604020202020204" pitchFamily="34" charset="0"/>
              </a:rPr>
              <a:t>recta.</a:t>
            </a:r>
            <a:r>
              <a:rPr lang="es-ES" sz="2800" spc="-20" dirty="0">
                <a:effectLst/>
                <a:latin typeface="Bernard MT Condensed" panose="02050806060905020404" pitchFamily="18" charset="0"/>
                <a:ea typeface="Arial" panose="020B0604020202020204" pitchFamily="34" charset="0"/>
              </a:rPr>
              <a:t> </a:t>
            </a:r>
            <a:r>
              <a:rPr lang="es-ES" sz="2800" dirty="0">
                <a:effectLst/>
                <a:latin typeface="Bernard MT Condensed" panose="02050806060905020404" pitchFamily="18" charset="0"/>
                <a:ea typeface="Arial" panose="020B0604020202020204" pitchFamily="34" charset="0"/>
              </a:rPr>
              <a:t>sobreponiendo</a:t>
            </a:r>
            <a:r>
              <a:rPr lang="es-ES" sz="2800" spc="80" dirty="0">
                <a:effectLst/>
                <a:latin typeface="Bernard MT Condensed" panose="02050806060905020404" pitchFamily="18" charset="0"/>
                <a:ea typeface="Arial" panose="020B0604020202020204" pitchFamily="34" charset="0"/>
              </a:rPr>
              <a:t> </a:t>
            </a:r>
            <a:r>
              <a:rPr lang="es-ES" sz="2800" dirty="0">
                <a:effectLst/>
                <a:latin typeface="Bernard MT Condensed" panose="02050806060905020404" pitchFamily="18" charset="0"/>
                <a:ea typeface="Arial" panose="020B0604020202020204" pitchFamily="34" charset="0"/>
              </a:rPr>
              <a:t>siempre</a:t>
            </a:r>
            <a:r>
              <a:rPr lang="es-ES" sz="2800" spc="25" dirty="0">
                <a:effectLst/>
                <a:latin typeface="Bernard MT Condensed" panose="02050806060905020404" pitchFamily="18" charset="0"/>
                <a:ea typeface="Arial" panose="020B0604020202020204" pitchFamily="34" charset="0"/>
              </a:rPr>
              <a:t> </a:t>
            </a:r>
            <a:r>
              <a:rPr lang="es-ES" sz="2800" dirty="0">
                <a:effectLst/>
                <a:latin typeface="Bernard MT Condensed" panose="02050806060905020404" pitchFamily="18" charset="0"/>
                <a:ea typeface="Arial" panose="020B0604020202020204" pitchFamily="34" charset="0"/>
              </a:rPr>
              <a:t>el</a:t>
            </a:r>
            <a:r>
              <a:rPr lang="es-ES" sz="2800" spc="-55" dirty="0">
                <a:effectLst/>
                <a:latin typeface="Bernard MT Condensed" panose="02050806060905020404" pitchFamily="18" charset="0"/>
                <a:ea typeface="Arial" panose="020B0604020202020204" pitchFamily="34" charset="0"/>
              </a:rPr>
              <a:t> </a:t>
            </a:r>
            <a:r>
              <a:rPr lang="es-ES" sz="2800" dirty="0">
                <a:effectLst/>
                <a:latin typeface="Bernard MT Condensed" panose="02050806060905020404" pitchFamily="18" charset="0"/>
                <a:ea typeface="Arial" panose="020B0604020202020204" pitchFamily="34" charset="0"/>
              </a:rPr>
              <a:t>interés</a:t>
            </a:r>
            <a:r>
              <a:rPr lang="es-ES" sz="2800" spc="20" dirty="0">
                <a:effectLst/>
                <a:latin typeface="Bernard MT Condensed" panose="02050806060905020404" pitchFamily="18" charset="0"/>
                <a:ea typeface="Arial" panose="020B0604020202020204" pitchFamily="34" charset="0"/>
              </a:rPr>
              <a:t> </a:t>
            </a:r>
            <a:r>
              <a:rPr lang="es-ES" sz="2800" dirty="0">
                <a:effectLst/>
                <a:latin typeface="Bernard MT Condensed" panose="02050806060905020404" pitchFamily="18" charset="0"/>
                <a:ea typeface="Arial" panose="020B0604020202020204" pitchFamily="34" charset="0"/>
              </a:rPr>
              <a:t>general.</a:t>
            </a:r>
            <a:endParaRPr lang="es-CO" sz="2800" dirty="0">
              <a:effectLst/>
              <a:latin typeface="Bernard MT Condensed" panose="02050806060905020404" pitchFamily="18" charset="0"/>
              <a:ea typeface="Arial" panose="020B0604020202020204" pitchFamily="34" charset="0"/>
            </a:endParaRPr>
          </a:p>
        </p:txBody>
      </p:sp>
    </p:spTree>
    <p:extLst>
      <p:ext uri="{BB962C8B-B14F-4D97-AF65-F5344CB8AC3E}">
        <p14:creationId xmlns:p14="http://schemas.microsoft.com/office/powerpoint/2010/main" val="2111887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487EE20-FEF2-45CF-7EC5-F55FA6B8FAF4}"/>
              </a:ext>
            </a:extLst>
          </p:cNvPr>
          <p:cNvSpPr txBox="1"/>
          <p:nvPr/>
        </p:nvSpPr>
        <p:spPr>
          <a:xfrm>
            <a:off x="2699685" y="240846"/>
            <a:ext cx="5400392" cy="584775"/>
          </a:xfrm>
          <a:prstGeom prst="rect">
            <a:avLst/>
          </a:prstGeom>
          <a:noFill/>
        </p:spPr>
        <p:txBody>
          <a:bodyPr wrap="square">
            <a:spAutoFit/>
          </a:bodyPr>
          <a:lstStyle/>
          <a:p>
            <a:pPr algn="ctr"/>
            <a:r>
              <a:rPr lang="es-ES" sz="3200" b="1" dirty="0">
                <a:solidFill>
                  <a:schemeClr val="accent2"/>
                </a:solidFill>
                <a:latin typeface="Bernard MT Condensed" panose="02050806060905020404" pitchFamily="18" charset="0"/>
              </a:rPr>
              <a:t>JUSTICIA</a:t>
            </a:r>
            <a:endParaRPr lang="es-CO" sz="3200" b="1" dirty="0">
              <a:solidFill>
                <a:schemeClr val="accent2"/>
              </a:solidFill>
              <a:latin typeface="Bernard MT Condensed" panose="02050806060905020404" pitchFamily="18" charset="0"/>
            </a:endParaRPr>
          </a:p>
        </p:txBody>
      </p:sp>
      <p:pic>
        <p:nvPicPr>
          <p:cNvPr id="3" name="Picture 2" descr="Por qué la diversidad y la inclusión son buenas para los negocios? | BID  Invest">
            <a:extLst>
              <a:ext uri="{FF2B5EF4-FFF2-40B4-BE49-F238E27FC236}">
                <a16:creationId xmlns:a16="http://schemas.microsoft.com/office/drawing/2014/main" id="{D9D0F6FD-277E-534F-7DDD-9087F15E8C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358" y="995882"/>
            <a:ext cx="5263042" cy="4507772"/>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5792C17C-E2FA-F670-A1B5-90F0D626EBF3}"/>
              </a:ext>
            </a:extLst>
          </p:cNvPr>
          <p:cNvSpPr txBox="1"/>
          <p:nvPr/>
        </p:nvSpPr>
        <p:spPr>
          <a:xfrm>
            <a:off x="6030061" y="2727309"/>
            <a:ext cx="4859447" cy="2340897"/>
          </a:xfrm>
          <a:prstGeom prst="rect">
            <a:avLst/>
          </a:prstGeom>
          <a:noFill/>
        </p:spPr>
        <p:txBody>
          <a:bodyPr wrap="square">
            <a:spAutoFit/>
          </a:bodyPr>
          <a:lstStyle/>
          <a:p>
            <a:pPr marL="758825" indent="1905" algn="just">
              <a:lnSpc>
                <a:spcPct val="106000"/>
              </a:lnSpc>
              <a:spcBef>
                <a:spcPts val="5"/>
              </a:spcBef>
              <a:spcAft>
                <a:spcPts val="0"/>
              </a:spcAft>
            </a:pPr>
            <a:r>
              <a:rPr lang="es-ES" sz="2800" dirty="0">
                <a:effectLst/>
                <a:latin typeface="Bernard MT Condensed" panose="02050806060905020404" pitchFamily="18" charset="0"/>
                <a:ea typeface="Arial" panose="020B0604020202020204" pitchFamily="34" charset="0"/>
              </a:rPr>
              <a:t>Es el hecho</a:t>
            </a:r>
            <a:r>
              <a:rPr lang="es-ES" sz="2800" spc="5" dirty="0">
                <a:effectLst/>
                <a:latin typeface="Bernard MT Condensed" panose="02050806060905020404" pitchFamily="18" charset="0"/>
                <a:ea typeface="Arial" panose="020B0604020202020204" pitchFamily="34" charset="0"/>
              </a:rPr>
              <a:t> </a:t>
            </a:r>
            <a:r>
              <a:rPr lang="es-ES" sz="2800" dirty="0">
                <a:effectLst/>
                <a:latin typeface="Bernard MT Condensed" panose="02050806060905020404" pitchFamily="18" charset="0"/>
                <a:ea typeface="Arial" panose="020B0604020202020204" pitchFamily="34" charset="0"/>
              </a:rPr>
              <a:t>de actuar</a:t>
            </a:r>
            <a:r>
              <a:rPr lang="es-ES" sz="2800" spc="5" dirty="0">
                <a:effectLst/>
                <a:latin typeface="Bernard MT Condensed" panose="02050806060905020404" pitchFamily="18" charset="0"/>
                <a:ea typeface="Arial" panose="020B0604020202020204" pitchFamily="34" charset="0"/>
              </a:rPr>
              <a:t> </a:t>
            </a:r>
            <a:r>
              <a:rPr lang="es-ES" sz="2800" dirty="0">
                <a:effectLst/>
                <a:latin typeface="Bernard MT Condensed" panose="02050806060905020404" pitchFamily="18" charset="0"/>
                <a:ea typeface="Arial" panose="020B0604020202020204" pitchFamily="34" charset="0"/>
              </a:rPr>
              <a:t>con imparcialidad, garantizando</a:t>
            </a:r>
            <a:r>
              <a:rPr lang="es-ES" sz="2800" spc="5" dirty="0">
                <a:effectLst/>
                <a:latin typeface="Bernard MT Condensed" panose="02050806060905020404" pitchFamily="18" charset="0"/>
                <a:ea typeface="Arial" panose="020B0604020202020204" pitchFamily="34" charset="0"/>
              </a:rPr>
              <a:t> </a:t>
            </a:r>
            <a:r>
              <a:rPr lang="es-ES" sz="2800" dirty="0">
                <a:effectLst/>
                <a:latin typeface="Bernard MT Condensed" panose="02050806060905020404" pitchFamily="18" charset="0"/>
                <a:ea typeface="Arial" panose="020B0604020202020204" pitchFamily="34" charset="0"/>
              </a:rPr>
              <a:t>los derechos</a:t>
            </a:r>
            <a:r>
              <a:rPr lang="es-ES" sz="2800" spc="5" dirty="0">
                <a:effectLst/>
                <a:latin typeface="Bernard MT Condensed" panose="02050806060905020404" pitchFamily="18" charset="0"/>
                <a:ea typeface="Arial" panose="020B0604020202020204" pitchFamily="34" charset="0"/>
              </a:rPr>
              <a:t> </a:t>
            </a:r>
            <a:r>
              <a:rPr lang="es-ES" sz="2800" dirty="0">
                <a:effectLst/>
                <a:latin typeface="Bernard MT Condensed" panose="02050806060905020404" pitchFamily="18" charset="0"/>
                <a:ea typeface="Arial" panose="020B0604020202020204" pitchFamily="34" charset="0"/>
              </a:rPr>
              <a:t>de las</a:t>
            </a:r>
            <a:r>
              <a:rPr lang="es-ES" sz="2800" spc="-345" dirty="0">
                <a:effectLst/>
                <a:latin typeface="Bernard MT Condensed" panose="02050806060905020404" pitchFamily="18" charset="0"/>
                <a:ea typeface="Arial" panose="020B0604020202020204" pitchFamily="34" charset="0"/>
              </a:rPr>
              <a:t> </a:t>
            </a:r>
            <a:r>
              <a:rPr lang="es-ES" sz="2800" dirty="0">
                <a:effectLst/>
                <a:latin typeface="Bernard MT Condensed" panose="02050806060905020404" pitchFamily="18" charset="0"/>
                <a:ea typeface="Arial" panose="020B0604020202020204" pitchFamily="34" charset="0"/>
              </a:rPr>
              <a:t>personas,</a:t>
            </a:r>
            <a:r>
              <a:rPr lang="es-ES" sz="2800" spc="60" dirty="0">
                <a:effectLst/>
                <a:latin typeface="Bernard MT Condensed" panose="02050806060905020404" pitchFamily="18" charset="0"/>
                <a:ea typeface="Arial" panose="020B0604020202020204" pitchFamily="34" charset="0"/>
              </a:rPr>
              <a:t> </a:t>
            </a:r>
            <a:r>
              <a:rPr lang="es-ES" sz="2800" dirty="0">
                <a:effectLst/>
                <a:latin typeface="Bernard MT Condensed" panose="02050806060905020404" pitchFamily="18" charset="0"/>
                <a:ea typeface="Arial" panose="020B0604020202020204" pitchFamily="34" charset="0"/>
              </a:rPr>
              <a:t>con</a:t>
            </a:r>
            <a:r>
              <a:rPr lang="es-ES" sz="2800" spc="-20" dirty="0">
                <a:effectLst/>
                <a:latin typeface="Bernard MT Condensed" panose="02050806060905020404" pitchFamily="18" charset="0"/>
                <a:ea typeface="Arial" panose="020B0604020202020204" pitchFamily="34" charset="0"/>
              </a:rPr>
              <a:t> </a:t>
            </a:r>
            <a:r>
              <a:rPr lang="es-ES" sz="2800" dirty="0">
                <a:effectLst/>
                <a:latin typeface="Bernard MT Condensed" panose="02050806060905020404" pitchFamily="18" charset="0"/>
                <a:ea typeface="Arial" panose="020B0604020202020204" pitchFamily="34" charset="0"/>
              </a:rPr>
              <a:t>equidad,</a:t>
            </a:r>
            <a:r>
              <a:rPr lang="es-ES" sz="2800" spc="5" dirty="0">
                <a:effectLst/>
                <a:latin typeface="Bernard MT Condensed" panose="02050806060905020404" pitchFamily="18" charset="0"/>
                <a:ea typeface="Arial" panose="020B0604020202020204" pitchFamily="34" charset="0"/>
              </a:rPr>
              <a:t> </a:t>
            </a:r>
            <a:r>
              <a:rPr lang="es-ES" sz="2800" dirty="0">
                <a:effectLst/>
                <a:latin typeface="Bernard MT Condensed" panose="02050806060905020404" pitchFamily="18" charset="0"/>
                <a:ea typeface="Arial" panose="020B0604020202020204" pitchFamily="34" charset="0"/>
              </a:rPr>
              <a:t>igualdad</a:t>
            </a:r>
            <a:r>
              <a:rPr lang="es-ES" sz="2800" spc="-5" dirty="0">
                <a:effectLst/>
                <a:latin typeface="Bernard MT Condensed" panose="02050806060905020404" pitchFamily="18" charset="0"/>
                <a:ea typeface="Arial" panose="020B0604020202020204" pitchFamily="34" charset="0"/>
              </a:rPr>
              <a:t> </a:t>
            </a:r>
            <a:r>
              <a:rPr lang="es-ES" sz="2800" dirty="0">
                <a:effectLst/>
                <a:latin typeface="Bernard MT Condensed" panose="02050806060905020404" pitchFamily="18" charset="0"/>
                <a:ea typeface="Arial" panose="020B0604020202020204" pitchFamily="34" charset="0"/>
              </a:rPr>
              <a:t>y</a:t>
            </a:r>
            <a:r>
              <a:rPr lang="es-ES" sz="2800" spc="10" dirty="0">
                <a:effectLst/>
                <a:latin typeface="Bernard MT Condensed" panose="02050806060905020404" pitchFamily="18" charset="0"/>
                <a:ea typeface="Arial" panose="020B0604020202020204" pitchFamily="34" charset="0"/>
              </a:rPr>
              <a:t> </a:t>
            </a:r>
            <a:r>
              <a:rPr lang="es-ES" sz="2800" dirty="0">
                <a:effectLst/>
                <a:latin typeface="Bernard MT Condensed" panose="02050806060905020404" pitchFamily="18" charset="0"/>
                <a:ea typeface="Arial" panose="020B0604020202020204" pitchFamily="34" charset="0"/>
              </a:rPr>
              <a:t>sin</a:t>
            </a:r>
            <a:r>
              <a:rPr lang="es-ES" sz="2800" spc="-50" dirty="0">
                <a:effectLst/>
                <a:latin typeface="Bernard MT Condensed" panose="02050806060905020404" pitchFamily="18" charset="0"/>
                <a:ea typeface="Arial" panose="020B0604020202020204" pitchFamily="34" charset="0"/>
              </a:rPr>
              <a:t> </a:t>
            </a:r>
            <a:r>
              <a:rPr lang="es-ES" sz="2800" dirty="0">
                <a:effectLst/>
                <a:latin typeface="Bernard MT Condensed" panose="02050806060905020404" pitchFamily="18" charset="0"/>
                <a:ea typeface="Arial" panose="020B0604020202020204" pitchFamily="34" charset="0"/>
              </a:rPr>
              <a:t>discriminación.</a:t>
            </a:r>
            <a:endParaRPr lang="es-CO" sz="2800" dirty="0">
              <a:effectLst/>
              <a:latin typeface="Bernard MT Condensed" panose="02050806060905020404" pitchFamily="18" charset="0"/>
              <a:ea typeface="Arial" panose="020B0604020202020204" pitchFamily="34" charset="0"/>
            </a:endParaRPr>
          </a:p>
        </p:txBody>
      </p:sp>
    </p:spTree>
    <p:extLst>
      <p:ext uri="{BB962C8B-B14F-4D97-AF65-F5344CB8AC3E}">
        <p14:creationId xmlns:p14="http://schemas.microsoft.com/office/powerpoint/2010/main" val="279895772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FE703703-4904-4329-A30E-462C1FA75898}" vid="{55A9B261-2399-4272-A42D-E619E37D27C0}"/>
    </a:ext>
  </a:extLst>
</a:theme>
</file>

<file path=docProps/app.xml><?xml version="1.0" encoding="utf-8"?>
<Properties xmlns="http://schemas.openxmlformats.org/officeDocument/2006/extended-properties" xmlns:vt="http://schemas.openxmlformats.org/officeDocument/2006/docPropsVTypes">
  <Template>Plantilla INDERHUILA</Template>
  <TotalTime>70</TotalTime>
  <Words>843</Words>
  <Application>Microsoft Office PowerPoint</Application>
  <PresentationFormat>Panorámica</PresentationFormat>
  <Paragraphs>61</Paragraphs>
  <Slides>17</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17</vt:i4>
      </vt:variant>
    </vt:vector>
  </HeadingPairs>
  <TitlesOfParts>
    <vt:vector size="26" baseType="lpstr">
      <vt:lpstr>Arial</vt:lpstr>
      <vt:lpstr>Bahnschrift Light</vt:lpstr>
      <vt:lpstr>Bahnschrift SemiLight</vt:lpstr>
      <vt:lpstr>Bernard MT Condensed</vt:lpstr>
      <vt:lpstr>Calibri</vt:lpstr>
      <vt:lpstr>Calibri Light</vt:lpstr>
      <vt:lpstr>Forte</vt:lpstr>
      <vt:lpstr>Goudy Old Style</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INDERHUILA</dc:creator>
  <cp:lastModifiedBy>INDERHUILA</cp:lastModifiedBy>
  <cp:revision>2</cp:revision>
  <cp:lastPrinted>2023-03-30T22:43:50Z</cp:lastPrinted>
  <dcterms:created xsi:type="dcterms:W3CDTF">2023-02-27T19:44:37Z</dcterms:created>
  <dcterms:modified xsi:type="dcterms:W3CDTF">2023-03-30T22:46:19Z</dcterms:modified>
</cp:coreProperties>
</file>